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81"/>
  </p:notesMasterIdLst>
  <p:sldIdLst>
    <p:sldId id="256" r:id="rId2"/>
    <p:sldId id="1268" r:id="rId3"/>
    <p:sldId id="1225" r:id="rId4"/>
    <p:sldId id="1246" r:id="rId5"/>
    <p:sldId id="1267" r:id="rId6"/>
    <p:sldId id="1181" r:id="rId7"/>
    <p:sldId id="1269" r:id="rId8"/>
    <p:sldId id="1182" r:id="rId9"/>
    <p:sldId id="1048" r:id="rId10"/>
    <p:sldId id="1183" r:id="rId11"/>
    <p:sldId id="1176" r:id="rId12"/>
    <p:sldId id="268" r:id="rId13"/>
    <p:sldId id="1175" r:id="rId14"/>
    <p:sldId id="1177" r:id="rId15"/>
    <p:sldId id="1223" r:id="rId16"/>
    <p:sldId id="1228" r:id="rId17"/>
    <p:sldId id="1227" r:id="rId18"/>
    <p:sldId id="479" r:id="rId19"/>
    <p:sldId id="299" r:id="rId20"/>
    <p:sldId id="1216" r:id="rId21"/>
    <p:sldId id="844" r:id="rId22"/>
    <p:sldId id="841" r:id="rId23"/>
    <p:sldId id="840" r:id="rId24"/>
    <p:sldId id="1085" r:id="rId25"/>
    <p:sldId id="485" r:id="rId26"/>
    <p:sldId id="1229" r:id="rId27"/>
    <p:sldId id="286" r:id="rId28"/>
    <p:sldId id="287" r:id="rId29"/>
    <p:sldId id="1238" r:id="rId30"/>
    <p:sldId id="1188" r:id="rId31"/>
    <p:sldId id="1187" r:id="rId32"/>
    <p:sldId id="1252" r:id="rId33"/>
    <p:sldId id="478" r:id="rId34"/>
    <p:sldId id="499" r:id="rId35"/>
    <p:sldId id="1186" r:id="rId36"/>
    <p:sldId id="338" r:id="rId37"/>
    <p:sldId id="319" r:id="rId38"/>
    <p:sldId id="1189" r:id="rId39"/>
    <p:sldId id="1231" r:id="rId40"/>
    <p:sldId id="1265" r:id="rId41"/>
    <p:sldId id="1171" r:id="rId42"/>
    <p:sldId id="1170" r:id="rId43"/>
    <p:sldId id="1169" r:id="rId44"/>
    <p:sldId id="282" r:id="rId45"/>
    <p:sldId id="1168" r:id="rId46"/>
    <p:sldId id="266" r:id="rId47"/>
    <p:sldId id="1264" r:id="rId48"/>
    <p:sldId id="1249" r:id="rId49"/>
    <p:sldId id="1250" r:id="rId50"/>
    <p:sldId id="289" r:id="rId51"/>
    <p:sldId id="290" r:id="rId52"/>
    <p:sldId id="291" r:id="rId53"/>
    <p:sldId id="269" r:id="rId54"/>
    <p:sldId id="302" r:id="rId55"/>
    <p:sldId id="495" r:id="rId56"/>
    <p:sldId id="477" r:id="rId57"/>
    <p:sldId id="313" r:id="rId58"/>
    <p:sldId id="1166" r:id="rId59"/>
    <p:sldId id="1263" r:id="rId60"/>
    <p:sldId id="305" r:id="rId61"/>
    <p:sldId id="1241" r:id="rId62"/>
    <p:sldId id="283" r:id="rId63"/>
    <p:sldId id="1262" r:id="rId64"/>
    <p:sldId id="284" r:id="rId65"/>
    <p:sldId id="1217" r:id="rId66"/>
    <p:sldId id="1218" r:id="rId67"/>
    <p:sldId id="1224" r:id="rId68"/>
    <p:sldId id="1219" r:id="rId69"/>
    <p:sldId id="1220" r:id="rId70"/>
    <p:sldId id="1221" r:id="rId71"/>
    <p:sldId id="1222" r:id="rId72"/>
    <p:sldId id="1240" r:id="rId73"/>
    <p:sldId id="1260" r:id="rId74"/>
    <p:sldId id="1247" r:id="rId75"/>
    <p:sldId id="1248" r:id="rId76"/>
    <p:sldId id="1243" r:id="rId77"/>
    <p:sldId id="1245" r:id="rId78"/>
    <p:sldId id="1261" r:id="rId79"/>
    <p:sldId id="281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94723" autoAdjust="0"/>
  </p:normalViewPr>
  <p:slideViewPr>
    <p:cSldViewPr snapToGrid="0">
      <p:cViewPr varScale="1">
        <p:scale>
          <a:sx n="98" d="100"/>
          <a:sy n="98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conferences\2013\APCOSE\gra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conferences\2013\APCOSE\grad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801-4222-ABF6-F0135627CE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801-4222-ABF6-F0135627CEC5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DFB-4D7E-A2E3-AD97A12DC957}"/>
              </c:ext>
            </c:extLst>
          </c:dPt>
          <c:cat>
            <c:strRef>
              <c:f>Sheet1!$A$2:$A$4</c:f>
              <c:strCache>
                <c:ptCount val="3"/>
                <c:pt idx="0">
                  <c:v>Systems engineers</c:v>
                </c:pt>
                <c:pt idx="1">
                  <c:v>Good systems engineers</c:v>
                </c:pt>
                <c:pt idx="2">
                  <c:v>Outstanding systems engineers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B-4D7E-A2E3-AD97A12D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801-4222-ABF6-F0135627CE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801-4222-ABF6-F0135627CEC5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DFB-4D7E-A2E3-AD97A12DC957}"/>
              </c:ext>
            </c:extLst>
          </c:dPt>
          <c:dLbls>
            <c:dLbl>
              <c:idx val="0"/>
              <c:layout>
                <c:manualLayout>
                  <c:x val="0.10508848947294674"/>
                  <c:y val="-4.5563562066002587E-2"/>
                </c:manualLayout>
              </c:layout>
              <c:spPr>
                <a:solidFill>
                  <a:srgbClr val="00E4A8">
                    <a:lumMod val="75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801-4222-ABF6-F0135627CE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8128363888983893"/>
                      <c:h val="0.39705348157635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01-4222-ABF6-F0135627CEC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FB-4D7E-A2E3-AD97A12DC957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Systems engineers</c:v>
                </c:pt>
                <c:pt idx="1">
                  <c:v>Good systems engineers</c:v>
                </c:pt>
                <c:pt idx="2">
                  <c:v>Outstanding systems engineers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B-4D7E-A2E3-AD97A12D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801-4222-ABF6-F0135627CE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801-4222-ABF6-F0135627CEC5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DFB-4D7E-A2E3-AD97A12DC957}"/>
              </c:ext>
            </c:extLst>
          </c:dPt>
          <c:dLbls>
            <c:dLbl>
              <c:idx val="0"/>
              <c:layout>
                <c:manualLayout>
                  <c:x val="0.10508848947294674"/>
                  <c:y val="-4.5563562066002587E-2"/>
                </c:manualLayout>
              </c:layout>
              <c:spPr>
                <a:solidFill>
                  <a:srgbClr val="00E4A8">
                    <a:lumMod val="75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801-4222-ABF6-F0135627CEC5}"/>
                </c:ext>
              </c:extLst>
            </c:dLbl>
            <c:dLbl>
              <c:idx val="1"/>
              <c:layout>
                <c:manualLayout>
                  <c:x val="-9.5747290408684821E-2"/>
                  <c:y val="2.8478347441893005E-3"/>
                </c:manualLayout>
              </c:layout>
              <c:spPr>
                <a:solidFill>
                  <a:srgbClr val="FFCF01">
                    <a:lumMod val="60000"/>
                    <a:lumOff val="40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28363888983893"/>
                      <c:h val="0.39705348157635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01-4222-ABF6-F0135627CEC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FB-4D7E-A2E3-AD97A12DC957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Systems engineers</c:v>
                </c:pt>
                <c:pt idx="1">
                  <c:v>Good systems engineers</c:v>
                </c:pt>
                <c:pt idx="2">
                  <c:v>Outstanding systems engineers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B-4D7E-A2E3-AD97A12D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801-4222-ABF6-F0135627CE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801-4222-ABF6-F0135627CEC5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DFB-4D7E-A2E3-AD97A12DC957}"/>
              </c:ext>
            </c:extLst>
          </c:dPt>
          <c:dLbls>
            <c:dLbl>
              <c:idx val="0"/>
              <c:layout>
                <c:manualLayout>
                  <c:x val="0.10508848947294674"/>
                  <c:y val="-4.5563562066002587E-2"/>
                </c:manualLayout>
              </c:layout>
              <c:spPr>
                <a:solidFill>
                  <a:srgbClr val="00E4A8">
                    <a:lumMod val="75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801-4222-ABF6-F0135627CEC5}"/>
                </c:ext>
              </c:extLst>
            </c:dLbl>
            <c:dLbl>
              <c:idx val="1"/>
              <c:layout>
                <c:manualLayout>
                  <c:x val="-9.5747290408684821E-2"/>
                  <c:y val="2.8478347441893005E-3"/>
                </c:manualLayout>
              </c:layout>
              <c:spPr>
                <a:solidFill>
                  <a:srgbClr val="FFCF01">
                    <a:lumMod val="60000"/>
                    <a:lumOff val="40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28363888983893"/>
                      <c:h val="0.39705348157635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01-4222-ABF6-F0135627CEC5}"/>
                </c:ext>
              </c:extLst>
            </c:dLbl>
            <c:dLbl>
              <c:idx val="2"/>
              <c:layout>
                <c:manualLayout>
                  <c:x val="0.35029496490982243"/>
                  <c:y val="0"/>
                </c:manualLayout>
              </c:layout>
              <c:spPr>
                <a:solidFill>
                  <a:srgbClr val="333399">
                    <a:lumMod val="75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0DFB-4D7E-A2E3-AD97A12DC957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Systems engineers</c:v>
                </c:pt>
                <c:pt idx="1">
                  <c:v>Good systems engineers</c:v>
                </c:pt>
                <c:pt idx="2">
                  <c:v>Outstanding systems engineers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B-4D7E-A2E3-AD97A12D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Sheet1!$A$2:$A$11</c:f>
              <c:strCache>
                <c:ptCount val="10"/>
                <c:pt idx="0">
                  <c:v>A+</c:v>
                </c:pt>
                <c:pt idx="1">
                  <c:v>A </c:v>
                </c:pt>
                <c:pt idx="2">
                  <c:v>A-</c:v>
                </c:pt>
                <c:pt idx="3">
                  <c:v>B+</c:v>
                </c:pt>
                <c:pt idx="4">
                  <c:v>B+</c:v>
                </c:pt>
                <c:pt idx="5">
                  <c:v>B-</c:v>
                </c:pt>
                <c:pt idx="6">
                  <c:v>C+</c:v>
                </c:pt>
                <c:pt idx="7">
                  <c:v>C </c:v>
                </c:pt>
                <c:pt idx="8">
                  <c:v>C-</c:v>
                </c:pt>
                <c:pt idx="9">
                  <c:v>D+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8-4A55-A669-B120539D0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26688"/>
        <c:axId val="108794624"/>
      </c:barChart>
      <c:catAx>
        <c:axId val="10862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794624"/>
        <c:crosses val="autoZero"/>
        <c:auto val="1"/>
        <c:lblAlgn val="ctr"/>
        <c:lblOffset val="100"/>
        <c:noMultiLvlLbl val="0"/>
      </c:catAx>
      <c:valAx>
        <c:axId val="10879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62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Sheet1!$A$2:$A$11</c:f>
              <c:strCache>
                <c:ptCount val="10"/>
                <c:pt idx="0">
                  <c:v>A+</c:v>
                </c:pt>
                <c:pt idx="1">
                  <c:v>A </c:v>
                </c:pt>
                <c:pt idx="2">
                  <c:v>A-</c:v>
                </c:pt>
                <c:pt idx="3">
                  <c:v>B+</c:v>
                </c:pt>
                <c:pt idx="4">
                  <c:v>B+</c:v>
                </c:pt>
                <c:pt idx="5">
                  <c:v>B-</c:v>
                </c:pt>
                <c:pt idx="6">
                  <c:v>C+</c:v>
                </c:pt>
                <c:pt idx="7">
                  <c:v>C </c:v>
                </c:pt>
                <c:pt idx="8">
                  <c:v>C-</c:v>
                </c:pt>
                <c:pt idx="9">
                  <c:v>D+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  <c:pt idx="6">
                  <c:v>12</c:v>
                </c:pt>
                <c:pt idx="7">
                  <c:v>8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2-4C71-A9D3-5A3AD6138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10240"/>
        <c:axId val="108811776"/>
      </c:barChart>
      <c:catAx>
        <c:axId val="10881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811776"/>
        <c:crosses val="autoZero"/>
        <c:auto val="1"/>
        <c:lblAlgn val="ctr"/>
        <c:lblOffset val="100"/>
        <c:noMultiLvlLbl val="0"/>
      </c:catAx>
      <c:valAx>
        <c:axId val="10881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810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801-4222-ABF6-F0135627CE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801-4222-ABF6-F0135627CEC5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DFB-4D7E-A2E3-AD97A12DC957}"/>
              </c:ext>
            </c:extLst>
          </c:dPt>
          <c:dLbls>
            <c:dLbl>
              <c:idx val="0"/>
              <c:layout>
                <c:manualLayout>
                  <c:x val="0.10508848947294674"/>
                  <c:y val="-4.5563562066002587E-2"/>
                </c:manualLayout>
              </c:layout>
              <c:spPr>
                <a:solidFill>
                  <a:srgbClr val="00E4A8">
                    <a:lumMod val="75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801-4222-ABF6-F0135627CEC5}"/>
                </c:ext>
              </c:extLst>
            </c:dLbl>
            <c:dLbl>
              <c:idx val="1"/>
              <c:layout>
                <c:manualLayout>
                  <c:x val="-9.5747290408684821E-2"/>
                  <c:y val="2.8478347441893005E-3"/>
                </c:manualLayout>
              </c:layout>
              <c:spPr>
                <a:solidFill>
                  <a:srgbClr val="FFCF01">
                    <a:lumMod val="60000"/>
                    <a:lumOff val="40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28363888983893"/>
                      <c:h val="0.39705348157635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01-4222-ABF6-F0135627CEC5}"/>
                </c:ext>
              </c:extLst>
            </c:dLbl>
            <c:dLbl>
              <c:idx val="2"/>
              <c:layout>
                <c:manualLayout>
                  <c:x val="0.35029496490982243"/>
                  <c:y val="0"/>
                </c:manualLayout>
              </c:layout>
              <c:spPr>
                <a:solidFill>
                  <a:srgbClr val="333399">
                    <a:lumMod val="75000"/>
                  </a:srgbClr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0DFB-4D7E-A2E3-AD97A12DC957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Systems engineers</c:v>
                </c:pt>
                <c:pt idx="1">
                  <c:v>Good systems engineers</c:v>
                </c:pt>
                <c:pt idx="2">
                  <c:v>Outstanding systems engineers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B-4D7E-A2E3-AD97A12D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6821C-5350-4C7F-8EA5-7678AA9B584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FA3C065-1F7D-4A6F-BA93-E2710C8DE54C}">
      <dgm:prSet phldrT="[Text]" custT="1"/>
      <dgm:spPr/>
      <dgm:t>
        <a:bodyPr/>
        <a:lstStyle/>
        <a:p>
          <a:r>
            <a:rPr lang="en-US" sz="2400" dirty="0"/>
            <a:t>Classroom sessions</a:t>
          </a:r>
          <a:endParaRPr lang="en-GB" sz="2400" dirty="0"/>
        </a:p>
      </dgm:t>
    </dgm:pt>
    <dgm:pt modelId="{8215ACC8-F9F0-45AB-A3D9-D717CF1B5D61}" type="parTrans" cxnId="{7DE9479D-E995-404F-A31E-DE6A7FB3FE1E}">
      <dgm:prSet/>
      <dgm:spPr/>
      <dgm:t>
        <a:bodyPr/>
        <a:lstStyle/>
        <a:p>
          <a:endParaRPr lang="en-GB" sz="3600"/>
        </a:p>
      </dgm:t>
    </dgm:pt>
    <dgm:pt modelId="{582B531B-43CB-445E-BCDD-26719DE17A14}" type="sibTrans" cxnId="{7DE9479D-E995-404F-A31E-DE6A7FB3FE1E}">
      <dgm:prSet/>
      <dgm:spPr/>
      <dgm:t>
        <a:bodyPr/>
        <a:lstStyle/>
        <a:p>
          <a:endParaRPr lang="en-GB" sz="3600"/>
        </a:p>
      </dgm:t>
    </dgm:pt>
    <dgm:pt modelId="{39BE23B3-4BEE-44E8-8BB3-153B3A861084}">
      <dgm:prSet phldrT="[Text]" custT="1"/>
      <dgm:spPr/>
      <dgm:t>
        <a:bodyPr/>
        <a:lstStyle/>
        <a:p>
          <a:r>
            <a:rPr lang="en-US" sz="2400" dirty="0"/>
            <a:t>Lecture</a:t>
          </a:r>
        </a:p>
        <a:p>
          <a:r>
            <a:rPr lang="en-US" sz="2400" dirty="0"/>
            <a:t>(online</a:t>
          </a:r>
        </a:p>
        <a:p>
          <a:r>
            <a:rPr lang="en-GB" sz="2400" dirty="0"/>
            <a:t>Face2face)</a:t>
          </a:r>
        </a:p>
      </dgm:t>
    </dgm:pt>
    <dgm:pt modelId="{8BE519A0-9DA6-421B-91A4-CE40CC05C59A}" type="parTrans" cxnId="{9BC864D5-8396-46F7-8A2B-57513E22A166}">
      <dgm:prSet/>
      <dgm:spPr/>
      <dgm:t>
        <a:bodyPr/>
        <a:lstStyle/>
        <a:p>
          <a:endParaRPr lang="en-GB" sz="4800"/>
        </a:p>
      </dgm:t>
    </dgm:pt>
    <dgm:pt modelId="{57ED956E-F47D-428D-BB03-B9EF7800726E}" type="sibTrans" cxnId="{9BC864D5-8396-46F7-8A2B-57513E22A166}">
      <dgm:prSet/>
      <dgm:spPr/>
      <dgm:t>
        <a:bodyPr/>
        <a:lstStyle/>
        <a:p>
          <a:endParaRPr lang="en-GB" sz="3600"/>
        </a:p>
      </dgm:t>
    </dgm:pt>
    <dgm:pt modelId="{65086EB1-35FB-400F-BF4F-68381813A213}">
      <dgm:prSet phldrT="[Text]" custT="1"/>
      <dgm:spPr/>
      <dgm:t>
        <a:bodyPr/>
        <a:lstStyle/>
        <a:p>
          <a:r>
            <a:rPr lang="en-US" sz="2400" dirty="0"/>
            <a:t>Exercises</a:t>
          </a:r>
          <a:endParaRPr lang="en-GB" sz="2400" dirty="0"/>
        </a:p>
      </dgm:t>
    </dgm:pt>
    <dgm:pt modelId="{193C06ED-3870-422E-A262-23E043AD1A09}" type="parTrans" cxnId="{D67DEDA1-CB4C-4893-A66B-B5E09D19E2FC}">
      <dgm:prSet/>
      <dgm:spPr/>
      <dgm:t>
        <a:bodyPr/>
        <a:lstStyle/>
        <a:p>
          <a:endParaRPr lang="en-GB" sz="3600"/>
        </a:p>
      </dgm:t>
    </dgm:pt>
    <dgm:pt modelId="{A2599A7A-003A-4CAB-831D-8CF13323C46E}" type="sibTrans" cxnId="{D67DEDA1-CB4C-4893-A66B-B5E09D19E2FC}">
      <dgm:prSet/>
      <dgm:spPr/>
      <dgm:t>
        <a:bodyPr/>
        <a:lstStyle/>
        <a:p>
          <a:endParaRPr lang="en-GB" sz="3600"/>
        </a:p>
      </dgm:t>
    </dgm:pt>
    <dgm:pt modelId="{FDA55AAB-0BE8-4364-8A1B-78F083EEEF6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dirty="0"/>
            <a:t>Knowledge readings</a:t>
          </a:r>
        </a:p>
        <a:p>
          <a:r>
            <a:rPr lang="en-US" sz="2400" strike="sngStrike" dirty="0"/>
            <a:t>Flipped classroom</a:t>
          </a:r>
          <a:endParaRPr lang="en-GB" sz="2400" dirty="0"/>
        </a:p>
      </dgm:t>
    </dgm:pt>
    <dgm:pt modelId="{9D088AF3-95A8-461E-B619-B1073CBBA637}" type="parTrans" cxnId="{AC3293B2-B460-4CB2-ABAC-1B9A26457C7F}">
      <dgm:prSet/>
      <dgm:spPr/>
      <dgm:t>
        <a:bodyPr/>
        <a:lstStyle/>
        <a:p>
          <a:endParaRPr lang="en-GB" sz="3600"/>
        </a:p>
      </dgm:t>
    </dgm:pt>
    <dgm:pt modelId="{7B99E36C-3C04-43BC-A303-486F5F8CA3FF}" type="sibTrans" cxnId="{AC3293B2-B460-4CB2-ABAC-1B9A26457C7F}">
      <dgm:prSet/>
      <dgm:spPr/>
      <dgm:t>
        <a:bodyPr/>
        <a:lstStyle/>
        <a:p>
          <a:endParaRPr lang="en-GB" sz="3600"/>
        </a:p>
      </dgm:t>
    </dgm:pt>
    <dgm:pt modelId="{8861E827-3E1D-435F-AED5-D5FEC046F1DD}">
      <dgm:prSet custT="1"/>
      <dgm:spPr/>
      <dgm:t>
        <a:bodyPr/>
        <a:lstStyle/>
        <a:p>
          <a:r>
            <a:rPr lang="en-US" sz="2400" dirty="0"/>
            <a:t>Individual assignments</a:t>
          </a:r>
          <a:endParaRPr lang="en-GB" sz="2400" dirty="0"/>
        </a:p>
      </dgm:t>
    </dgm:pt>
    <dgm:pt modelId="{BD52DE6D-BF2D-4A9F-AABE-F7846D8D54E4}" type="parTrans" cxnId="{50097083-BF45-42AA-8CAA-A6A20224430B}">
      <dgm:prSet/>
      <dgm:spPr/>
      <dgm:t>
        <a:bodyPr/>
        <a:lstStyle/>
        <a:p>
          <a:endParaRPr lang="en-GB" sz="3600"/>
        </a:p>
      </dgm:t>
    </dgm:pt>
    <dgm:pt modelId="{C51F5B7B-2A43-4E54-BF21-C4AB1EEA5D60}" type="sibTrans" cxnId="{50097083-BF45-42AA-8CAA-A6A20224430B}">
      <dgm:prSet/>
      <dgm:spPr/>
      <dgm:t>
        <a:bodyPr/>
        <a:lstStyle/>
        <a:p>
          <a:endParaRPr lang="en-GB" sz="3600"/>
        </a:p>
      </dgm:t>
    </dgm:pt>
    <dgm:pt modelId="{3E7FE453-D627-4BE9-AB5B-9A6606010722}">
      <dgm:prSet custT="1"/>
      <dgm:spPr/>
      <dgm:t>
        <a:bodyPr/>
        <a:lstStyle/>
        <a:p>
          <a:r>
            <a:rPr lang="en-US" sz="2400" dirty="0"/>
            <a:t>Assessment</a:t>
          </a:r>
          <a:endParaRPr lang="en-GB" sz="2400" dirty="0"/>
        </a:p>
      </dgm:t>
    </dgm:pt>
    <dgm:pt modelId="{470459C2-0070-4580-9050-7E8734F0B940}" type="parTrans" cxnId="{2BC0304B-002B-4659-BA5A-E9969733157C}">
      <dgm:prSet/>
      <dgm:spPr/>
      <dgm:t>
        <a:bodyPr/>
        <a:lstStyle/>
        <a:p>
          <a:endParaRPr lang="en-GB" sz="3600"/>
        </a:p>
      </dgm:t>
    </dgm:pt>
    <dgm:pt modelId="{FF602C2E-CBDD-40D1-861B-F1098C5700BD}" type="sibTrans" cxnId="{2BC0304B-002B-4659-BA5A-E9969733157C}">
      <dgm:prSet/>
      <dgm:spPr/>
      <dgm:t>
        <a:bodyPr/>
        <a:lstStyle/>
        <a:p>
          <a:endParaRPr lang="en-GB" sz="3600"/>
        </a:p>
      </dgm:t>
    </dgm:pt>
    <dgm:pt modelId="{F590A636-722D-4A15-89B3-145D64C0A34B}">
      <dgm:prSet custT="1"/>
      <dgm:spPr/>
      <dgm:t>
        <a:bodyPr/>
        <a:lstStyle/>
        <a:p>
          <a:r>
            <a:rPr lang="en-US" sz="2400" dirty="0"/>
            <a:t>Teamwork</a:t>
          </a:r>
          <a:endParaRPr lang="en-GB" sz="2400" dirty="0"/>
        </a:p>
      </dgm:t>
    </dgm:pt>
    <dgm:pt modelId="{7FE626D1-78F5-4716-A44E-514BA255AA2B}" type="parTrans" cxnId="{E9447004-BA3B-4088-9917-8F5E705C5C11}">
      <dgm:prSet/>
      <dgm:spPr/>
      <dgm:t>
        <a:bodyPr/>
        <a:lstStyle/>
        <a:p>
          <a:endParaRPr lang="en-GB" sz="3600"/>
        </a:p>
      </dgm:t>
    </dgm:pt>
    <dgm:pt modelId="{52EDBC49-8A03-4F52-8368-9DEADBEC7DF9}" type="sibTrans" cxnId="{E9447004-BA3B-4088-9917-8F5E705C5C11}">
      <dgm:prSet/>
      <dgm:spPr/>
      <dgm:t>
        <a:bodyPr/>
        <a:lstStyle/>
        <a:p>
          <a:endParaRPr lang="en-GB" sz="3600"/>
        </a:p>
      </dgm:t>
    </dgm:pt>
    <dgm:pt modelId="{C6257AE7-2890-4BCD-AF5C-5EB1B0AC649F}">
      <dgm:prSet custT="1"/>
      <dgm:spPr/>
      <dgm:t>
        <a:bodyPr/>
        <a:lstStyle/>
        <a:p>
          <a:r>
            <a:rPr lang="en-US" sz="2400" dirty="0"/>
            <a:t>Each session  (BWMQC)</a:t>
          </a:r>
          <a:endParaRPr lang="en-GB" sz="2400" dirty="0"/>
        </a:p>
      </dgm:t>
    </dgm:pt>
    <dgm:pt modelId="{13071D5C-82BC-4B4C-8B18-9534E94581B0}" type="parTrans" cxnId="{834ED1DF-4D70-4008-940F-BAD1CC39400E}">
      <dgm:prSet/>
      <dgm:spPr/>
      <dgm:t>
        <a:bodyPr/>
        <a:lstStyle/>
        <a:p>
          <a:endParaRPr lang="en-GB" sz="3600"/>
        </a:p>
      </dgm:t>
    </dgm:pt>
    <dgm:pt modelId="{0966483E-F130-48D9-B4D8-C8D5AF77746F}" type="sibTrans" cxnId="{834ED1DF-4D70-4008-940F-BAD1CC39400E}">
      <dgm:prSet/>
      <dgm:spPr/>
      <dgm:t>
        <a:bodyPr/>
        <a:lstStyle/>
        <a:p>
          <a:endParaRPr lang="en-GB" sz="3600"/>
        </a:p>
      </dgm:t>
    </dgm:pt>
    <dgm:pt modelId="{3E0CFE0A-EFE5-46A1-8DC1-F9F3C627279D}">
      <dgm:prSet custT="1"/>
      <dgm:spPr/>
      <dgm:t>
        <a:bodyPr/>
        <a:lstStyle/>
        <a:p>
          <a:r>
            <a:rPr lang="en-US" sz="2400" dirty="0"/>
            <a:t>Designed for</a:t>
          </a:r>
        </a:p>
        <a:p>
          <a:r>
            <a:rPr lang="en-US" sz="2400" dirty="0"/>
            <a:t>Authentic assessment</a:t>
          </a:r>
        </a:p>
        <a:p>
          <a:r>
            <a:rPr lang="en-US" sz="2400" dirty="0"/>
            <a:t>Workplace emulation </a:t>
          </a:r>
          <a:endParaRPr lang="en-GB" sz="2400" dirty="0"/>
        </a:p>
      </dgm:t>
    </dgm:pt>
    <dgm:pt modelId="{0F3BD37C-EB2D-4BFF-9011-45807AC34C7A}" type="parTrans" cxnId="{BCC85E53-FB8C-4D87-9B94-F11011B0A957}">
      <dgm:prSet/>
      <dgm:spPr/>
      <dgm:t>
        <a:bodyPr/>
        <a:lstStyle/>
        <a:p>
          <a:endParaRPr lang="en-GB" sz="3600"/>
        </a:p>
      </dgm:t>
    </dgm:pt>
    <dgm:pt modelId="{E3A49124-1422-4271-B042-61FF4B347D26}" type="sibTrans" cxnId="{BCC85E53-FB8C-4D87-9B94-F11011B0A957}">
      <dgm:prSet/>
      <dgm:spPr/>
      <dgm:t>
        <a:bodyPr/>
        <a:lstStyle/>
        <a:p>
          <a:endParaRPr lang="en-GB" sz="3600"/>
        </a:p>
      </dgm:t>
    </dgm:pt>
    <dgm:pt modelId="{241EE5CC-9403-4D96-8BC6-92977913C82D}" type="pres">
      <dgm:prSet presAssocID="{42D6821C-5350-4C7F-8EA5-7678AA9B5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D5F81C-B66C-4B71-9269-F4ED28D8C789}" type="pres">
      <dgm:prSet presAssocID="{2FA3C065-1F7D-4A6F-BA93-E2710C8DE54C}" presName="hierRoot1" presStyleCnt="0">
        <dgm:presLayoutVars>
          <dgm:hierBranch val="init"/>
        </dgm:presLayoutVars>
      </dgm:prSet>
      <dgm:spPr/>
    </dgm:pt>
    <dgm:pt modelId="{5B71183D-92F0-4EE9-B008-91C8F4F913C2}" type="pres">
      <dgm:prSet presAssocID="{2FA3C065-1F7D-4A6F-BA93-E2710C8DE54C}" presName="rootComposite1" presStyleCnt="0"/>
      <dgm:spPr/>
    </dgm:pt>
    <dgm:pt modelId="{CF25DDDA-E8EA-401C-9521-B485C349F3E6}" type="pres">
      <dgm:prSet presAssocID="{2FA3C065-1F7D-4A6F-BA93-E2710C8DE54C}" presName="rootText1" presStyleLbl="node0" presStyleIdx="0" presStyleCnt="1" custScaleX="226892" custScaleY="63424" custLinFactNeighborX="1150" custLinFactNeighborY="4598">
        <dgm:presLayoutVars>
          <dgm:chPref val="3"/>
        </dgm:presLayoutVars>
      </dgm:prSet>
      <dgm:spPr/>
    </dgm:pt>
    <dgm:pt modelId="{D40843F6-2629-40CB-B5E3-30F1048E69AA}" type="pres">
      <dgm:prSet presAssocID="{2FA3C065-1F7D-4A6F-BA93-E2710C8DE54C}" presName="rootConnector1" presStyleLbl="node1" presStyleIdx="0" presStyleCnt="0"/>
      <dgm:spPr/>
    </dgm:pt>
    <dgm:pt modelId="{CAE0B47F-4013-4A11-A74E-80BC298893FC}" type="pres">
      <dgm:prSet presAssocID="{2FA3C065-1F7D-4A6F-BA93-E2710C8DE54C}" presName="hierChild2" presStyleCnt="0"/>
      <dgm:spPr/>
    </dgm:pt>
    <dgm:pt modelId="{CD647401-D333-4F26-9188-665D0685BC9A}" type="pres">
      <dgm:prSet presAssocID="{8BE519A0-9DA6-421B-91A4-CE40CC05C59A}" presName="Name37" presStyleLbl="parChTrans1D2" presStyleIdx="0" presStyleCnt="4"/>
      <dgm:spPr/>
    </dgm:pt>
    <dgm:pt modelId="{709A2243-1BA7-444A-B43E-564F31FA85D3}" type="pres">
      <dgm:prSet presAssocID="{39BE23B3-4BEE-44E8-8BB3-153B3A861084}" presName="hierRoot2" presStyleCnt="0">
        <dgm:presLayoutVars>
          <dgm:hierBranch val="init"/>
        </dgm:presLayoutVars>
      </dgm:prSet>
      <dgm:spPr/>
    </dgm:pt>
    <dgm:pt modelId="{08D50261-0DEB-4EA6-A3EF-BDFB2B216AF2}" type="pres">
      <dgm:prSet presAssocID="{39BE23B3-4BEE-44E8-8BB3-153B3A861084}" presName="rootComposite" presStyleCnt="0"/>
      <dgm:spPr/>
    </dgm:pt>
    <dgm:pt modelId="{886F86BC-08E6-4EDF-85F2-CCDD5363D859}" type="pres">
      <dgm:prSet presAssocID="{39BE23B3-4BEE-44E8-8BB3-153B3A861084}" presName="rootText" presStyleLbl="node2" presStyleIdx="0" presStyleCnt="4" custScaleX="108727" custScaleY="226974" custLinFactNeighborX="-11414" custLinFactNeighborY="-3027">
        <dgm:presLayoutVars>
          <dgm:chPref val="3"/>
        </dgm:presLayoutVars>
      </dgm:prSet>
      <dgm:spPr/>
    </dgm:pt>
    <dgm:pt modelId="{45C3A25E-B311-41DD-956E-BB016A5DBC33}" type="pres">
      <dgm:prSet presAssocID="{39BE23B3-4BEE-44E8-8BB3-153B3A861084}" presName="rootConnector" presStyleLbl="node2" presStyleIdx="0" presStyleCnt="4"/>
      <dgm:spPr/>
    </dgm:pt>
    <dgm:pt modelId="{F6C71131-4C0D-422C-A388-7FEB2603426E}" type="pres">
      <dgm:prSet presAssocID="{39BE23B3-4BEE-44E8-8BB3-153B3A861084}" presName="hierChild4" presStyleCnt="0"/>
      <dgm:spPr/>
    </dgm:pt>
    <dgm:pt modelId="{258A7FEE-D38E-40C7-B4B6-079A62531619}" type="pres">
      <dgm:prSet presAssocID="{39BE23B3-4BEE-44E8-8BB3-153B3A861084}" presName="hierChild5" presStyleCnt="0"/>
      <dgm:spPr/>
    </dgm:pt>
    <dgm:pt modelId="{33293A8D-B29A-4886-9440-11E01DCB9E2A}" type="pres">
      <dgm:prSet presAssocID="{193C06ED-3870-422E-A262-23E043AD1A09}" presName="Name37" presStyleLbl="parChTrans1D2" presStyleIdx="1" presStyleCnt="4"/>
      <dgm:spPr/>
    </dgm:pt>
    <dgm:pt modelId="{176A44F5-7969-4C15-ACEC-583AE35D5EF9}" type="pres">
      <dgm:prSet presAssocID="{65086EB1-35FB-400F-BF4F-68381813A213}" presName="hierRoot2" presStyleCnt="0">
        <dgm:presLayoutVars>
          <dgm:hierBranch val="init"/>
        </dgm:presLayoutVars>
      </dgm:prSet>
      <dgm:spPr/>
    </dgm:pt>
    <dgm:pt modelId="{83CC6929-BE0C-4F4C-9F71-FB283AC09C33}" type="pres">
      <dgm:prSet presAssocID="{65086EB1-35FB-400F-BF4F-68381813A213}" presName="rootComposite" presStyleCnt="0"/>
      <dgm:spPr/>
    </dgm:pt>
    <dgm:pt modelId="{A028D307-E20B-4E3D-8394-3062D830A170}" type="pres">
      <dgm:prSet presAssocID="{65086EB1-35FB-400F-BF4F-68381813A213}" presName="rootText" presStyleLbl="node2" presStyleIdx="1" presStyleCnt="4" custLinFactX="47668" custLinFactNeighborX="100000" custLinFactNeighborY="56694">
        <dgm:presLayoutVars>
          <dgm:chPref val="3"/>
        </dgm:presLayoutVars>
      </dgm:prSet>
      <dgm:spPr/>
    </dgm:pt>
    <dgm:pt modelId="{5FDAF76F-8A5A-460F-BBB5-CE3DA132C6BD}" type="pres">
      <dgm:prSet presAssocID="{65086EB1-35FB-400F-BF4F-68381813A213}" presName="rootConnector" presStyleLbl="node2" presStyleIdx="1" presStyleCnt="4"/>
      <dgm:spPr/>
    </dgm:pt>
    <dgm:pt modelId="{3F622EA0-E787-4C29-9245-1353F3BA3C19}" type="pres">
      <dgm:prSet presAssocID="{65086EB1-35FB-400F-BF4F-68381813A213}" presName="hierChild4" presStyleCnt="0"/>
      <dgm:spPr/>
    </dgm:pt>
    <dgm:pt modelId="{F5AD0862-194D-4ADB-BA24-2A7BE168CC5E}" type="pres">
      <dgm:prSet presAssocID="{0F3BD37C-EB2D-4BFF-9011-45807AC34C7A}" presName="Name37" presStyleLbl="parChTrans1D3" presStyleIdx="0" presStyleCnt="4"/>
      <dgm:spPr/>
    </dgm:pt>
    <dgm:pt modelId="{86BB4EDB-A607-4645-8B7A-C84C8E3EC6B6}" type="pres">
      <dgm:prSet presAssocID="{3E0CFE0A-EFE5-46A1-8DC1-F9F3C627279D}" presName="hierRoot2" presStyleCnt="0">
        <dgm:presLayoutVars>
          <dgm:hierBranch val="init"/>
        </dgm:presLayoutVars>
      </dgm:prSet>
      <dgm:spPr/>
    </dgm:pt>
    <dgm:pt modelId="{9960F8D0-7DF1-4360-A7A1-CFCB477F9CFD}" type="pres">
      <dgm:prSet presAssocID="{3E0CFE0A-EFE5-46A1-8DC1-F9F3C627279D}" presName="rootComposite" presStyleCnt="0"/>
      <dgm:spPr/>
    </dgm:pt>
    <dgm:pt modelId="{52A78EDF-839F-4EC4-A535-43099667B06E}" type="pres">
      <dgm:prSet presAssocID="{3E0CFE0A-EFE5-46A1-8DC1-F9F3C627279D}" presName="rootText" presStyleLbl="node3" presStyleIdx="0" presStyleCnt="4" custScaleX="140743" custScaleY="292927" custLinFactX="48911" custLinFactNeighborX="100000" custLinFactNeighborY="52963">
        <dgm:presLayoutVars>
          <dgm:chPref val="3"/>
        </dgm:presLayoutVars>
      </dgm:prSet>
      <dgm:spPr/>
    </dgm:pt>
    <dgm:pt modelId="{A12A3244-F95A-4D37-83EE-64BDCCB0147A}" type="pres">
      <dgm:prSet presAssocID="{3E0CFE0A-EFE5-46A1-8DC1-F9F3C627279D}" presName="rootConnector" presStyleLbl="node3" presStyleIdx="0" presStyleCnt="4"/>
      <dgm:spPr/>
    </dgm:pt>
    <dgm:pt modelId="{2AC7267F-FB90-4138-96BC-A281B0698BDA}" type="pres">
      <dgm:prSet presAssocID="{3E0CFE0A-EFE5-46A1-8DC1-F9F3C627279D}" presName="hierChild4" presStyleCnt="0"/>
      <dgm:spPr/>
    </dgm:pt>
    <dgm:pt modelId="{F6F39A70-F891-4B82-AE3E-C3E3380A8CF5}" type="pres">
      <dgm:prSet presAssocID="{3E0CFE0A-EFE5-46A1-8DC1-F9F3C627279D}" presName="hierChild5" presStyleCnt="0"/>
      <dgm:spPr/>
    </dgm:pt>
    <dgm:pt modelId="{4F93E17D-67BC-42FF-9181-8B14C97FE72D}" type="pres">
      <dgm:prSet presAssocID="{65086EB1-35FB-400F-BF4F-68381813A213}" presName="hierChild5" presStyleCnt="0"/>
      <dgm:spPr/>
    </dgm:pt>
    <dgm:pt modelId="{5C48163B-0DEE-497C-A17C-EC917982D4E6}" type="pres">
      <dgm:prSet presAssocID="{9D088AF3-95A8-461E-B619-B1073CBBA637}" presName="Name37" presStyleLbl="parChTrans1D2" presStyleIdx="2" presStyleCnt="4"/>
      <dgm:spPr/>
    </dgm:pt>
    <dgm:pt modelId="{86FE2A86-EABB-4315-AE48-5EC1870A6CF6}" type="pres">
      <dgm:prSet presAssocID="{FDA55AAB-0BE8-4364-8A1B-78F083EEEF68}" presName="hierRoot2" presStyleCnt="0">
        <dgm:presLayoutVars>
          <dgm:hierBranch val="init"/>
        </dgm:presLayoutVars>
      </dgm:prSet>
      <dgm:spPr/>
    </dgm:pt>
    <dgm:pt modelId="{D351D224-1D95-4BB4-B2B7-D82FD5407BF1}" type="pres">
      <dgm:prSet presAssocID="{FDA55AAB-0BE8-4364-8A1B-78F083EEEF68}" presName="rootComposite" presStyleCnt="0"/>
      <dgm:spPr/>
    </dgm:pt>
    <dgm:pt modelId="{2E4433A5-438B-482D-8150-8CB4F7184C41}" type="pres">
      <dgm:prSet presAssocID="{FDA55AAB-0BE8-4364-8A1B-78F083EEEF68}" presName="rootText" presStyleLbl="node2" presStyleIdx="2" presStyleCnt="4" custScaleX="103573" custScaleY="283486" custLinFactX="-97948" custLinFactNeighborX="-100000" custLinFactNeighborY="57812">
        <dgm:presLayoutVars>
          <dgm:chPref val="3"/>
        </dgm:presLayoutVars>
      </dgm:prSet>
      <dgm:spPr/>
    </dgm:pt>
    <dgm:pt modelId="{4D939E4D-B0E2-4D33-A466-50F258F37C2E}" type="pres">
      <dgm:prSet presAssocID="{FDA55AAB-0BE8-4364-8A1B-78F083EEEF68}" presName="rootConnector" presStyleLbl="node2" presStyleIdx="2" presStyleCnt="4"/>
      <dgm:spPr/>
    </dgm:pt>
    <dgm:pt modelId="{97E998E6-B1A8-414D-A90E-874298193B6D}" type="pres">
      <dgm:prSet presAssocID="{FDA55AAB-0BE8-4364-8A1B-78F083EEEF68}" presName="hierChild4" presStyleCnt="0"/>
      <dgm:spPr/>
    </dgm:pt>
    <dgm:pt modelId="{32B50148-CBBF-449A-BBE5-4535F08C09C3}" type="pres">
      <dgm:prSet presAssocID="{FDA55AAB-0BE8-4364-8A1B-78F083EEEF68}" presName="hierChild5" presStyleCnt="0"/>
      <dgm:spPr/>
    </dgm:pt>
    <dgm:pt modelId="{77CD450E-65CD-4567-B00B-20F619EF4A50}" type="pres">
      <dgm:prSet presAssocID="{470459C2-0070-4580-9050-7E8734F0B940}" presName="Name37" presStyleLbl="parChTrans1D2" presStyleIdx="3" presStyleCnt="4"/>
      <dgm:spPr/>
    </dgm:pt>
    <dgm:pt modelId="{5D0E9769-27E9-471F-8484-D4B0011D3B21}" type="pres">
      <dgm:prSet presAssocID="{3E7FE453-D627-4BE9-AB5B-9A6606010722}" presName="hierRoot2" presStyleCnt="0">
        <dgm:presLayoutVars>
          <dgm:hierBranch val="init"/>
        </dgm:presLayoutVars>
      </dgm:prSet>
      <dgm:spPr/>
    </dgm:pt>
    <dgm:pt modelId="{498D80AD-5D00-406A-A7BF-36C4ED7E0176}" type="pres">
      <dgm:prSet presAssocID="{3E7FE453-D627-4BE9-AB5B-9A6606010722}" presName="rootComposite" presStyleCnt="0"/>
      <dgm:spPr/>
    </dgm:pt>
    <dgm:pt modelId="{71DCE41F-E8D4-448F-AC6C-E0E40F0D1DDA}" type="pres">
      <dgm:prSet presAssocID="{3E7FE453-D627-4BE9-AB5B-9A6606010722}" presName="rootText" presStyleLbl="node2" presStyleIdx="3" presStyleCnt="4" custScaleX="162265" custLinFactNeighborX="28966" custLinFactNeighborY="-3027">
        <dgm:presLayoutVars>
          <dgm:chPref val="3"/>
        </dgm:presLayoutVars>
      </dgm:prSet>
      <dgm:spPr/>
    </dgm:pt>
    <dgm:pt modelId="{B38480F2-20C2-40B3-B723-272923BBF2E3}" type="pres">
      <dgm:prSet presAssocID="{3E7FE453-D627-4BE9-AB5B-9A6606010722}" presName="rootConnector" presStyleLbl="node2" presStyleIdx="3" presStyleCnt="4"/>
      <dgm:spPr/>
    </dgm:pt>
    <dgm:pt modelId="{3A14D0A4-B404-4E34-B4A6-291EDD1FE7C0}" type="pres">
      <dgm:prSet presAssocID="{3E7FE453-D627-4BE9-AB5B-9A6606010722}" presName="hierChild4" presStyleCnt="0"/>
      <dgm:spPr/>
    </dgm:pt>
    <dgm:pt modelId="{D61C9B50-ABD3-41E9-AECB-D752AE2C3A45}" type="pres">
      <dgm:prSet presAssocID="{BD52DE6D-BF2D-4A9F-AABE-F7846D8D54E4}" presName="Name37" presStyleLbl="parChTrans1D3" presStyleIdx="1" presStyleCnt="4"/>
      <dgm:spPr/>
    </dgm:pt>
    <dgm:pt modelId="{9E269E4A-2099-4257-A974-1DB498C38A9B}" type="pres">
      <dgm:prSet presAssocID="{8861E827-3E1D-435F-AED5-D5FEC046F1DD}" presName="hierRoot2" presStyleCnt="0">
        <dgm:presLayoutVars>
          <dgm:hierBranch val="init"/>
        </dgm:presLayoutVars>
      </dgm:prSet>
      <dgm:spPr/>
    </dgm:pt>
    <dgm:pt modelId="{8B58AEF5-D5C1-4FC8-829E-9D178388D889}" type="pres">
      <dgm:prSet presAssocID="{8861E827-3E1D-435F-AED5-D5FEC046F1DD}" presName="rootComposite" presStyleCnt="0"/>
      <dgm:spPr/>
    </dgm:pt>
    <dgm:pt modelId="{F50DD303-6D70-4EBE-8921-DEEF117695FB}" type="pres">
      <dgm:prSet presAssocID="{8861E827-3E1D-435F-AED5-D5FEC046F1DD}" presName="rootText" presStyleLbl="node3" presStyleIdx="1" presStyleCnt="4" custScaleX="162008" custLinFactNeighborX="27861" custLinFactNeighborY="-15488">
        <dgm:presLayoutVars>
          <dgm:chPref val="3"/>
        </dgm:presLayoutVars>
      </dgm:prSet>
      <dgm:spPr/>
    </dgm:pt>
    <dgm:pt modelId="{535BC18A-16E5-45B5-ADEE-5B18A8F14E05}" type="pres">
      <dgm:prSet presAssocID="{8861E827-3E1D-435F-AED5-D5FEC046F1DD}" presName="rootConnector" presStyleLbl="node3" presStyleIdx="1" presStyleCnt="4"/>
      <dgm:spPr/>
    </dgm:pt>
    <dgm:pt modelId="{2F13BD2C-3293-4776-AE60-44320DF276FC}" type="pres">
      <dgm:prSet presAssocID="{8861E827-3E1D-435F-AED5-D5FEC046F1DD}" presName="hierChild4" presStyleCnt="0"/>
      <dgm:spPr/>
    </dgm:pt>
    <dgm:pt modelId="{97F185B2-16DB-4182-8D15-DD118DE94D63}" type="pres">
      <dgm:prSet presAssocID="{8861E827-3E1D-435F-AED5-D5FEC046F1DD}" presName="hierChild5" presStyleCnt="0"/>
      <dgm:spPr/>
    </dgm:pt>
    <dgm:pt modelId="{5E715AE0-3148-4D2D-9620-E98A6C9E90A0}" type="pres">
      <dgm:prSet presAssocID="{7FE626D1-78F5-4716-A44E-514BA255AA2B}" presName="Name37" presStyleLbl="parChTrans1D3" presStyleIdx="2" presStyleCnt="4"/>
      <dgm:spPr/>
    </dgm:pt>
    <dgm:pt modelId="{59ED41E0-3489-45AF-B09E-749B6AB9AA8F}" type="pres">
      <dgm:prSet presAssocID="{F590A636-722D-4A15-89B3-145D64C0A34B}" presName="hierRoot2" presStyleCnt="0">
        <dgm:presLayoutVars>
          <dgm:hierBranch val="init"/>
        </dgm:presLayoutVars>
      </dgm:prSet>
      <dgm:spPr/>
    </dgm:pt>
    <dgm:pt modelId="{AF8100C5-FBBB-47CF-9F28-5FC9298DDE80}" type="pres">
      <dgm:prSet presAssocID="{F590A636-722D-4A15-89B3-145D64C0A34B}" presName="rootComposite" presStyleCnt="0"/>
      <dgm:spPr/>
    </dgm:pt>
    <dgm:pt modelId="{E5A7F3F4-3BE7-460C-9B86-C33E773AF2CF}" type="pres">
      <dgm:prSet presAssocID="{F590A636-722D-4A15-89B3-145D64C0A34B}" presName="rootText" presStyleLbl="node3" presStyleIdx="2" presStyleCnt="4" custScaleX="172608" custLinFactNeighborX="27861" custLinFactNeighborY="-30976">
        <dgm:presLayoutVars>
          <dgm:chPref val="3"/>
        </dgm:presLayoutVars>
      </dgm:prSet>
      <dgm:spPr/>
    </dgm:pt>
    <dgm:pt modelId="{2F5C66EE-3DEE-4C05-B6CF-94E71EC9A636}" type="pres">
      <dgm:prSet presAssocID="{F590A636-722D-4A15-89B3-145D64C0A34B}" presName="rootConnector" presStyleLbl="node3" presStyleIdx="2" presStyleCnt="4"/>
      <dgm:spPr/>
    </dgm:pt>
    <dgm:pt modelId="{8CB63DB1-6A31-4B02-BE37-EB487B6F6B1E}" type="pres">
      <dgm:prSet presAssocID="{F590A636-722D-4A15-89B3-145D64C0A34B}" presName="hierChild4" presStyleCnt="0"/>
      <dgm:spPr/>
    </dgm:pt>
    <dgm:pt modelId="{72B7E4DC-D66B-45C1-9700-9857FB29ACEF}" type="pres">
      <dgm:prSet presAssocID="{F590A636-722D-4A15-89B3-145D64C0A34B}" presName="hierChild5" presStyleCnt="0"/>
      <dgm:spPr/>
    </dgm:pt>
    <dgm:pt modelId="{5877AEC0-6109-4A93-8B99-39BA3301621C}" type="pres">
      <dgm:prSet presAssocID="{13071D5C-82BC-4B4C-8B18-9534E94581B0}" presName="Name37" presStyleLbl="parChTrans1D3" presStyleIdx="3" presStyleCnt="4"/>
      <dgm:spPr/>
    </dgm:pt>
    <dgm:pt modelId="{CAA1EE92-D173-47FA-A253-4705B7D6AC77}" type="pres">
      <dgm:prSet presAssocID="{C6257AE7-2890-4BCD-AF5C-5EB1B0AC649F}" presName="hierRoot2" presStyleCnt="0">
        <dgm:presLayoutVars>
          <dgm:hierBranch val="init"/>
        </dgm:presLayoutVars>
      </dgm:prSet>
      <dgm:spPr/>
    </dgm:pt>
    <dgm:pt modelId="{00D4CB05-A339-4DF4-9D73-44E5302796E6}" type="pres">
      <dgm:prSet presAssocID="{C6257AE7-2890-4BCD-AF5C-5EB1B0AC649F}" presName="rootComposite" presStyleCnt="0"/>
      <dgm:spPr/>
    </dgm:pt>
    <dgm:pt modelId="{5992C877-DC97-402F-B421-1005539DD858}" type="pres">
      <dgm:prSet presAssocID="{C6257AE7-2890-4BCD-AF5C-5EB1B0AC649F}" presName="rootText" presStyleLbl="node3" presStyleIdx="3" presStyleCnt="4" custScaleX="171583" custLinFactNeighborX="29698" custLinFactNeighborY="-45460">
        <dgm:presLayoutVars>
          <dgm:chPref val="3"/>
        </dgm:presLayoutVars>
      </dgm:prSet>
      <dgm:spPr/>
    </dgm:pt>
    <dgm:pt modelId="{A6F6FF42-4817-4B80-8EE1-5E33BED04ECC}" type="pres">
      <dgm:prSet presAssocID="{C6257AE7-2890-4BCD-AF5C-5EB1B0AC649F}" presName="rootConnector" presStyleLbl="node3" presStyleIdx="3" presStyleCnt="4"/>
      <dgm:spPr/>
    </dgm:pt>
    <dgm:pt modelId="{FDC7E0FD-7E11-4FFA-8D52-9EC7C56E613C}" type="pres">
      <dgm:prSet presAssocID="{C6257AE7-2890-4BCD-AF5C-5EB1B0AC649F}" presName="hierChild4" presStyleCnt="0"/>
      <dgm:spPr/>
    </dgm:pt>
    <dgm:pt modelId="{A549AFB1-C8F0-4CB6-90CC-CA570DB45CBF}" type="pres">
      <dgm:prSet presAssocID="{C6257AE7-2890-4BCD-AF5C-5EB1B0AC649F}" presName="hierChild5" presStyleCnt="0"/>
      <dgm:spPr/>
    </dgm:pt>
    <dgm:pt modelId="{288FFD15-5200-4376-A4CF-1C8047A594FC}" type="pres">
      <dgm:prSet presAssocID="{3E7FE453-D627-4BE9-AB5B-9A6606010722}" presName="hierChild5" presStyleCnt="0"/>
      <dgm:spPr/>
    </dgm:pt>
    <dgm:pt modelId="{A95FB81B-424B-424C-B7E3-8ABD8520450D}" type="pres">
      <dgm:prSet presAssocID="{2FA3C065-1F7D-4A6F-BA93-E2710C8DE54C}" presName="hierChild3" presStyleCnt="0"/>
      <dgm:spPr/>
    </dgm:pt>
  </dgm:ptLst>
  <dgm:cxnLst>
    <dgm:cxn modelId="{2B670C00-FDFB-4F85-90F6-7C370620855F}" type="presOf" srcId="{F590A636-722D-4A15-89B3-145D64C0A34B}" destId="{E5A7F3F4-3BE7-460C-9B86-C33E773AF2CF}" srcOrd="0" destOrd="0" presId="urn:microsoft.com/office/officeart/2005/8/layout/orgChart1"/>
    <dgm:cxn modelId="{E9447004-BA3B-4088-9917-8F5E705C5C11}" srcId="{3E7FE453-D627-4BE9-AB5B-9A6606010722}" destId="{F590A636-722D-4A15-89B3-145D64C0A34B}" srcOrd="1" destOrd="0" parTransId="{7FE626D1-78F5-4716-A44E-514BA255AA2B}" sibTransId="{52EDBC49-8A03-4F52-8368-9DEADBEC7DF9}"/>
    <dgm:cxn modelId="{C0377904-F9B8-4485-AB95-D494900AC55A}" type="presOf" srcId="{2FA3C065-1F7D-4A6F-BA93-E2710C8DE54C}" destId="{D40843F6-2629-40CB-B5E3-30F1048E69AA}" srcOrd="1" destOrd="0" presId="urn:microsoft.com/office/officeart/2005/8/layout/orgChart1"/>
    <dgm:cxn modelId="{4588EA0D-A1B7-465A-9262-8262BDD60679}" type="presOf" srcId="{39BE23B3-4BEE-44E8-8BB3-153B3A861084}" destId="{45C3A25E-B311-41DD-956E-BB016A5DBC33}" srcOrd="1" destOrd="0" presId="urn:microsoft.com/office/officeart/2005/8/layout/orgChart1"/>
    <dgm:cxn modelId="{27CEE012-7486-4D12-9C36-4B329BE989FE}" type="presOf" srcId="{8BE519A0-9DA6-421B-91A4-CE40CC05C59A}" destId="{CD647401-D333-4F26-9188-665D0685BC9A}" srcOrd="0" destOrd="0" presId="urn:microsoft.com/office/officeart/2005/8/layout/orgChart1"/>
    <dgm:cxn modelId="{5B6BB818-B61F-46B1-8A07-7A575391C527}" type="presOf" srcId="{3E0CFE0A-EFE5-46A1-8DC1-F9F3C627279D}" destId="{52A78EDF-839F-4EC4-A535-43099667B06E}" srcOrd="0" destOrd="0" presId="urn:microsoft.com/office/officeart/2005/8/layout/orgChart1"/>
    <dgm:cxn modelId="{6CA08F22-653B-4D04-B90D-2091088F7DD2}" type="presOf" srcId="{3E7FE453-D627-4BE9-AB5B-9A6606010722}" destId="{B38480F2-20C2-40B3-B723-272923BBF2E3}" srcOrd="1" destOrd="0" presId="urn:microsoft.com/office/officeart/2005/8/layout/orgChart1"/>
    <dgm:cxn modelId="{16BBD52A-718C-43CA-897F-BC395BC683FB}" type="presOf" srcId="{C6257AE7-2890-4BCD-AF5C-5EB1B0AC649F}" destId="{A6F6FF42-4817-4B80-8EE1-5E33BED04ECC}" srcOrd="1" destOrd="0" presId="urn:microsoft.com/office/officeart/2005/8/layout/orgChart1"/>
    <dgm:cxn modelId="{391A1660-BEA7-4D1F-A9BB-A227B967D62D}" type="presOf" srcId="{7FE626D1-78F5-4716-A44E-514BA255AA2B}" destId="{5E715AE0-3148-4D2D-9620-E98A6C9E90A0}" srcOrd="0" destOrd="0" presId="urn:microsoft.com/office/officeart/2005/8/layout/orgChart1"/>
    <dgm:cxn modelId="{FFC37941-81FC-4194-8A41-DA8B31053EEE}" type="presOf" srcId="{42D6821C-5350-4C7F-8EA5-7678AA9B5843}" destId="{241EE5CC-9403-4D96-8BC6-92977913C82D}" srcOrd="0" destOrd="0" presId="urn:microsoft.com/office/officeart/2005/8/layout/orgChart1"/>
    <dgm:cxn modelId="{9581BB42-6B04-4D71-A7D6-1EDD0FE68298}" type="presOf" srcId="{3E7FE453-D627-4BE9-AB5B-9A6606010722}" destId="{71DCE41F-E8D4-448F-AC6C-E0E40F0D1DDA}" srcOrd="0" destOrd="0" presId="urn:microsoft.com/office/officeart/2005/8/layout/orgChart1"/>
    <dgm:cxn modelId="{74F1BC62-B1E0-417F-9826-FFD55C308025}" type="presOf" srcId="{C6257AE7-2890-4BCD-AF5C-5EB1B0AC649F}" destId="{5992C877-DC97-402F-B421-1005539DD858}" srcOrd="0" destOrd="0" presId="urn:microsoft.com/office/officeart/2005/8/layout/orgChart1"/>
    <dgm:cxn modelId="{71B6D963-8208-48D3-A4DD-FBC1AFC630F4}" type="presOf" srcId="{193C06ED-3870-422E-A262-23E043AD1A09}" destId="{33293A8D-B29A-4886-9440-11E01DCB9E2A}" srcOrd="0" destOrd="0" presId="urn:microsoft.com/office/officeart/2005/8/layout/orgChart1"/>
    <dgm:cxn modelId="{37CEF846-7A05-43B8-9B57-B904726E1091}" type="presOf" srcId="{BD52DE6D-BF2D-4A9F-AABE-F7846D8D54E4}" destId="{D61C9B50-ABD3-41E9-AECB-D752AE2C3A45}" srcOrd="0" destOrd="0" presId="urn:microsoft.com/office/officeart/2005/8/layout/orgChart1"/>
    <dgm:cxn modelId="{CD9EDC69-3894-4521-B09F-D34B415DAFAF}" type="presOf" srcId="{FDA55AAB-0BE8-4364-8A1B-78F083EEEF68}" destId="{4D939E4D-B0E2-4D33-A466-50F258F37C2E}" srcOrd="1" destOrd="0" presId="urn:microsoft.com/office/officeart/2005/8/layout/orgChart1"/>
    <dgm:cxn modelId="{2BC0304B-002B-4659-BA5A-E9969733157C}" srcId="{2FA3C065-1F7D-4A6F-BA93-E2710C8DE54C}" destId="{3E7FE453-D627-4BE9-AB5B-9A6606010722}" srcOrd="3" destOrd="0" parTransId="{470459C2-0070-4580-9050-7E8734F0B940}" sibTransId="{FF602C2E-CBDD-40D1-861B-F1098C5700BD}"/>
    <dgm:cxn modelId="{A2F9424C-2F00-4320-840C-B4A0C95FFB09}" type="presOf" srcId="{8861E827-3E1D-435F-AED5-D5FEC046F1DD}" destId="{F50DD303-6D70-4EBE-8921-DEEF117695FB}" srcOrd="0" destOrd="0" presId="urn:microsoft.com/office/officeart/2005/8/layout/orgChart1"/>
    <dgm:cxn modelId="{A679CE4D-6BD7-41A1-9E4E-B4EAC04D0D9A}" type="presOf" srcId="{F590A636-722D-4A15-89B3-145D64C0A34B}" destId="{2F5C66EE-3DEE-4C05-B6CF-94E71EC9A636}" srcOrd="1" destOrd="0" presId="urn:microsoft.com/office/officeart/2005/8/layout/orgChart1"/>
    <dgm:cxn modelId="{BCC85E53-FB8C-4D87-9B94-F11011B0A957}" srcId="{65086EB1-35FB-400F-BF4F-68381813A213}" destId="{3E0CFE0A-EFE5-46A1-8DC1-F9F3C627279D}" srcOrd="0" destOrd="0" parTransId="{0F3BD37C-EB2D-4BFF-9011-45807AC34C7A}" sibTransId="{E3A49124-1422-4271-B042-61FF4B347D26}"/>
    <dgm:cxn modelId="{50097083-BF45-42AA-8CAA-A6A20224430B}" srcId="{3E7FE453-D627-4BE9-AB5B-9A6606010722}" destId="{8861E827-3E1D-435F-AED5-D5FEC046F1DD}" srcOrd="0" destOrd="0" parTransId="{BD52DE6D-BF2D-4A9F-AABE-F7846D8D54E4}" sibTransId="{C51F5B7B-2A43-4E54-BF21-C4AB1EEA5D60}"/>
    <dgm:cxn modelId="{584E648B-11FE-43D5-BCB6-EAE3F492D5B4}" type="presOf" srcId="{65086EB1-35FB-400F-BF4F-68381813A213}" destId="{5FDAF76F-8A5A-460F-BBB5-CE3DA132C6BD}" srcOrd="1" destOrd="0" presId="urn:microsoft.com/office/officeart/2005/8/layout/orgChart1"/>
    <dgm:cxn modelId="{39A9478D-642F-45A5-8513-43BFE9D65D8D}" type="presOf" srcId="{9D088AF3-95A8-461E-B619-B1073CBBA637}" destId="{5C48163B-0DEE-497C-A17C-EC917982D4E6}" srcOrd="0" destOrd="0" presId="urn:microsoft.com/office/officeart/2005/8/layout/orgChart1"/>
    <dgm:cxn modelId="{C3BF6990-0636-453B-96EB-AA1EE0A3B3C4}" type="presOf" srcId="{0F3BD37C-EB2D-4BFF-9011-45807AC34C7A}" destId="{F5AD0862-194D-4ADB-BA24-2A7BE168CC5E}" srcOrd="0" destOrd="0" presId="urn:microsoft.com/office/officeart/2005/8/layout/orgChart1"/>
    <dgm:cxn modelId="{BB1EAA93-F18E-4849-9F3F-3F357505F4DA}" type="presOf" srcId="{470459C2-0070-4580-9050-7E8734F0B940}" destId="{77CD450E-65CD-4567-B00B-20F619EF4A50}" srcOrd="0" destOrd="0" presId="urn:microsoft.com/office/officeart/2005/8/layout/orgChart1"/>
    <dgm:cxn modelId="{7DE9479D-E995-404F-A31E-DE6A7FB3FE1E}" srcId="{42D6821C-5350-4C7F-8EA5-7678AA9B5843}" destId="{2FA3C065-1F7D-4A6F-BA93-E2710C8DE54C}" srcOrd="0" destOrd="0" parTransId="{8215ACC8-F9F0-45AB-A3D9-D717CF1B5D61}" sibTransId="{582B531B-43CB-445E-BCDD-26719DE17A14}"/>
    <dgm:cxn modelId="{D67DEDA1-CB4C-4893-A66B-B5E09D19E2FC}" srcId="{2FA3C065-1F7D-4A6F-BA93-E2710C8DE54C}" destId="{65086EB1-35FB-400F-BF4F-68381813A213}" srcOrd="1" destOrd="0" parTransId="{193C06ED-3870-422E-A262-23E043AD1A09}" sibTransId="{A2599A7A-003A-4CAB-831D-8CF13323C46E}"/>
    <dgm:cxn modelId="{1D96E8B1-FE8E-4CC5-9B37-94D19A809AEB}" type="presOf" srcId="{13071D5C-82BC-4B4C-8B18-9534E94581B0}" destId="{5877AEC0-6109-4A93-8B99-39BA3301621C}" srcOrd="0" destOrd="0" presId="urn:microsoft.com/office/officeart/2005/8/layout/orgChart1"/>
    <dgm:cxn modelId="{AC3293B2-B460-4CB2-ABAC-1B9A26457C7F}" srcId="{2FA3C065-1F7D-4A6F-BA93-E2710C8DE54C}" destId="{FDA55AAB-0BE8-4364-8A1B-78F083EEEF68}" srcOrd="2" destOrd="0" parTransId="{9D088AF3-95A8-461E-B619-B1073CBBA637}" sibTransId="{7B99E36C-3C04-43BC-A303-486F5F8CA3FF}"/>
    <dgm:cxn modelId="{8DCA14B8-3878-43FE-A25D-158FC5412CFB}" type="presOf" srcId="{65086EB1-35FB-400F-BF4F-68381813A213}" destId="{A028D307-E20B-4E3D-8394-3062D830A170}" srcOrd="0" destOrd="0" presId="urn:microsoft.com/office/officeart/2005/8/layout/orgChart1"/>
    <dgm:cxn modelId="{54EC51BC-E04E-4138-96AF-F321D691F7BC}" type="presOf" srcId="{8861E827-3E1D-435F-AED5-D5FEC046F1DD}" destId="{535BC18A-16E5-45B5-ADEE-5B18A8F14E05}" srcOrd="1" destOrd="0" presId="urn:microsoft.com/office/officeart/2005/8/layout/orgChart1"/>
    <dgm:cxn modelId="{9BC864D5-8396-46F7-8A2B-57513E22A166}" srcId="{2FA3C065-1F7D-4A6F-BA93-E2710C8DE54C}" destId="{39BE23B3-4BEE-44E8-8BB3-153B3A861084}" srcOrd="0" destOrd="0" parTransId="{8BE519A0-9DA6-421B-91A4-CE40CC05C59A}" sibTransId="{57ED956E-F47D-428D-BB03-B9EF7800726E}"/>
    <dgm:cxn modelId="{E0F4D1D5-68AB-4A96-B68F-91FB0323D6EF}" type="presOf" srcId="{39BE23B3-4BEE-44E8-8BB3-153B3A861084}" destId="{886F86BC-08E6-4EDF-85F2-CCDD5363D859}" srcOrd="0" destOrd="0" presId="urn:microsoft.com/office/officeart/2005/8/layout/orgChart1"/>
    <dgm:cxn modelId="{9F9679D9-70A1-4109-AB51-4CA79043C1C1}" type="presOf" srcId="{FDA55AAB-0BE8-4364-8A1B-78F083EEEF68}" destId="{2E4433A5-438B-482D-8150-8CB4F7184C41}" srcOrd="0" destOrd="0" presId="urn:microsoft.com/office/officeart/2005/8/layout/orgChart1"/>
    <dgm:cxn modelId="{834ED1DF-4D70-4008-940F-BAD1CC39400E}" srcId="{3E7FE453-D627-4BE9-AB5B-9A6606010722}" destId="{C6257AE7-2890-4BCD-AF5C-5EB1B0AC649F}" srcOrd="2" destOrd="0" parTransId="{13071D5C-82BC-4B4C-8B18-9534E94581B0}" sibTransId="{0966483E-F130-48D9-B4D8-C8D5AF77746F}"/>
    <dgm:cxn modelId="{F9676EEF-45FB-4D82-827C-E6DA033E0196}" type="presOf" srcId="{3E0CFE0A-EFE5-46A1-8DC1-F9F3C627279D}" destId="{A12A3244-F95A-4D37-83EE-64BDCCB0147A}" srcOrd="1" destOrd="0" presId="urn:microsoft.com/office/officeart/2005/8/layout/orgChart1"/>
    <dgm:cxn modelId="{7E0F49FB-79DC-46FC-81C3-04C61E8C0005}" type="presOf" srcId="{2FA3C065-1F7D-4A6F-BA93-E2710C8DE54C}" destId="{CF25DDDA-E8EA-401C-9521-B485C349F3E6}" srcOrd="0" destOrd="0" presId="urn:microsoft.com/office/officeart/2005/8/layout/orgChart1"/>
    <dgm:cxn modelId="{80832AB3-65B8-4277-8133-AFF537CB968A}" type="presParOf" srcId="{241EE5CC-9403-4D96-8BC6-92977913C82D}" destId="{63D5F81C-B66C-4B71-9269-F4ED28D8C789}" srcOrd="0" destOrd="0" presId="urn:microsoft.com/office/officeart/2005/8/layout/orgChart1"/>
    <dgm:cxn modelId="{5B8BDCA8-CD02-4DB8-8766-E5E5F2E69CEC}" type="presParOf" srcId="{63D5F81C-B66C-4B71-9269-F4ED28D8C789}" destId="{5B71183D-92F0-4EE9-B008-91C8F4F913C2}" srcOrd="0" destOrd="0" presId="urn:microsoft.com/office/officeart/2005/8/layout/orgChart1"/>
    <dgm:cxn modelId="{8553C881-4125-4EA0-8089-A5D8F1948CD6}" type="presParOf" srcId="{5B71183D-92F0-4EE9-B008-91C8F4F913C2}" destId="{CF25DDDA-E8EA-401C-9521-B485C349F3E6}" srcOrd="0" destOrd="0" presId="urn:microsoft.com/office/officeart/2005/8/layout/orgChart1"/>
    <dgm:cxn modelId="{D66F273C-F9E4-4F78-A285-0DCF6AE89335}" type="presParOf" srcId="{5B71183D-92F0-4EE9-B008-91C8F4F913C2}" destId="{D40843F6-2629-40CB-B5E3-30F1048E69AA}" srcOrd="1" destOrd="0" presId="urn:microsoft.com/office/officeart/2005/8/layout/orgChart1"/>
    <dgm:cxn modelId="{254CE5F4-2CE0-4B31-8291-25D0A2AE4172}" type="presParOf" srcId="{63D5F81C-B66C-4B71-9269-F4ED28D8C789}" destId="{CAE0B47F-4013-4A11-A74E-80BC298893FC}" srcOrd="1" destOrd="0" presId="urn:microsoft.com/office/officeart/2005/8/layout/orgChart1"/>
    <dgm:cxn modelId="{5708EE23-FEEC-483F-B3B1-507F8CCD83BA}" type="presParOf" srcId="{CAE0B47F-4013-4A11-A74E-80BC298893FC}" destId="{CD647401-D333-4F26-9188-665D0685BC9A}" srcOrd="0" destOrd="0" presId="urn:microsoft.com/office/officeart/2005/8/layout/orgChart1"/>
    <dgm:cxn modelId="{EEC15CB6-33FC-44B1-BF0C-27E6EA2AE640}" type="presParOf" srcId="{CAE0B47F-4013-4A11-A74E-80BC298893FC}" destId="{709A2243-1BA7-444A-B43E-564F31FA85D3}" srcOrd="1" destOrd="0" presId="urn:microsoft.com/office/officeart/2005/8/layout/orgChart1"/>
    <dgm:cxn modelId="{32EEC686-CCF3-4F87-BB60-70EE4A1E9989}" type="presParOf" srcId="{709A2243-1BA7-444A-B43E-564F31FA85D3}" destId="{08D50261-0DEB-4EA6-A3EF-BDFB2B216AF2}" srcOrd="0" destOrd="0" presId="urn:microsoft.com/office/officeart/2005/8/layout/orgChart1"/>
    <dgm:cxn modelId="{1DFB88BE-98FB-46F3-955F-28A6AE096094}" type="presParOf" srcId="{08D50261-0DEB-4EA6-A3EF-BDFB2B216AF2}" destId="{886F86BC-08E6-4EDF-85F2-CCDD5363D859}" srcOrd="0" destOrd="0" presId="urn:microsoft.com/office/officeart/2005/8/layout/orgChart1"/>
    <dgm:cxn modelId="{F3A4655D-C54C-47A2-B612-334AF676CA8C}" type="presParOf" srcId="{08D50261-0DEB-4EA6-A3EF-BDFB2B216AF2}" destId="{45C3A25E-B311-41DD-956E-BB016A5DBC33}" srcOrd="1" destOrd="0" presId="urn:microsoft.com/office/officeart/2005/8/layout/orgChart1"/>
    <dgm:cxn modelId="{2CE0CF85-282A-468E-9B8C-0412677AEED9}" type="presParOf" srcId="{709A2243-1BA7-444A-B43E-564F31FA85D3}" destId="{F6C71131-4C0D-422C-A388-7FEB2603426E}" srcOrd="1" destOrd="0" presId="urn:microsoft.com/office/officeart/2005/8/layout/orgChart1"/>
    <dgm:cxn modelId="{EFB8FE7D-546B-41FA-8D03-527C2D607397}" type="presParOf" srcId="{709A2243-1BA7-444A-B43E-564F31FA85D3}" destId="{258A7FEE-D38E-40C7-B4B6-079A62531619}" srcOrd="2" destOrd="0" presId="urn:microsoft.com/office/officeart/2005/8/layout/orgChart1"/>
    <dgm:cxn modelId="{A7F2434E-4AB4-4744-886F-88BE50A9042F}" type="presParOf" srcId="{CAE0B47F-4013-4A11-A74E-80BC298893FC}" destId="{33293A8D-B29A-4886-9440-11E01DCB9E2A}" srcOrd="2" destOrd="0" presId="urn:microsoft.com/office/officeart/2005/8/layout/orgChart1"/>
    <dgm:cxn modelId="{9EE09D58-9C2F-4E1B-916C-F0C75F607F83}" type="presParOf" srcId="{CAE0B47F-4013-4A11-A74E-80BC298893FC}" destId="{176A44F5-7969-4C15-ACEC-583AE35D5EF9}" srcOrd="3" destOrd="0" presId="urn:microsoft.com/office/officeart/2005/8/layout/orgChart1"/>
    <dgm:cxn modelId="{A8ED11C1-FDF8-4C9D-B7AA-F41CA362C41E}" type="presParOf" srcId="{176A44F5-7969-4C15-ACEC-583AE35D5EF9}" destId="{83CC6929-BE0C-4F4C-9F71-FB283AC09C33}" srcOrd="0" destOrd="0" presId="urn:microsoft.com/office/officeart/2005/8/layout/orgChart1"/>
    <dgm:cxn modelId="{6FC91AE0-F5DF-4DFC-ABE1-9C5FD1FC81A1}" type="presParOf" srcId="{83CC6929-BE0C-4F4C-9F71-FB283AC09C33}" destId="{A028D307-E20B-4E3D-8394-3062D830A170}" srcOrd="0" destOrd="0" presId="urn:microsoft.com/office/officeart/2005/8/layout/orgChart1"/>
    <dgm:cxn modelId="{51B6EFA2-76F4-4DE5-91DE-DAA6E6D88D76}" type="presParOf" srcId="{83CC6929-BE0C-4F4C-9F71-FB283AC09C33}" destId="{5FDAF76F-8A5A-460F-BBB5-CE3DA132C6BD}" srcOrd="1" destOrd="0" presId="urn:microsoft.com/office/officeart/2005/8/layout/orgChart1"/>
    <dgm:cxn modelId="{4A219A80-9A51-4D5D-8ECA-89873F7BA03C}" type="presParOf" srcId="{176A44F5-7969-4C15-ACEC-583AE35D5EF9}" destId="{3F622EA0-E787-4C29-9245-1353F3BA3C19}" srcOrd="1" destOrd="0" presId="urn:microsoft.com/office/officeart/2005/8/layout/orgChart1"/>
    <dgm:cxn modelId="{E77A0D60-A8EB-4588-A9C7-9C3169E8298B}" type="presParOf" srcId="{3F622EA0-E787-4C29-9245-1353F3BA3C19}" destId="{F5AD0862-194D-4ADB-BA24-2A7BE168CC5E}" srcOrd="0" destOrd="0" presId="urn:microsoft.com/office/officeart/2005/8/layout/orgChart1"/>
    <dgm:cxn modelId="{46248046-5C60-4013-89EF-3D125C224646}" type="presParOf" srcId="{3F622EA0-E787-4C29-9245-1353F3BA3C19}" destId="{86BB4EDB-A607-4645-8B7A-C84C8E3EC6B6}" srcOrd="1" destOrd="0" presId="urn:microsoft.com/office/officeart/2005/8/layout/orgChart1"/>
    <dgm:cxn modelId="{7A361DDC-AAAD-4D67-B4F1-0E12B048EE20}" type="presParOf" srcId="{86BB4EDB-A607-4645-8B7A-C84C8E3EC6B6}" destId="{9960F8D0-7DF1-4360-A7A1-CFCB477F9CFD}" srcOrd="0" destOrd="0" presId="urn:microsoft.com/office/officeart/2005/8/layout/orgChart1"/>
    <dgm:cxn modelId="{E8591FF6-1C42-4D83-A1D7-5425E429DFFF}" type="presParOf" srcId="{9960F8D0-7DF1-4360-A7A1-CFCB477F9CFD}" destId="{52A78EDF-839F-4EC4-A535-43099667B06E}" srcOrd="0" destOrd="0" presId="urn:microsoft.com/office/officeart/2005/8/layout/orgChart1"/>
    <dgm:cxn modelId="{37571FD2-8921-4AF0-A89C-C4CEBE9EFE80}" type="presParOf" srcId="{9960F8D0-7DF1-4360-A7A1-CFCB477F9CFD}" destId="{A12A3244-F95A-4D37-83EE-64BDCCB0147A}" srcOrd="1" destOrd="0" presId="urn:microsoft.com/office/officeart/2005/8/layout/orgChart1"/>
    <dgm:cxn modelId="{47FE7FDB-D7C9-4E0A-9FCA-6C0BC6FA1D71}" type="presParOf" srcId="{86BB4EDB-A607-4645-8B7A-C84C8E3EC6B6}" destId="{2AC7267F-FB90-4138-96BC-A281B0698BDA}" srcOrd="1" destOrd="0" presId="urn:microsoft.com/office/officeart/2005/8/layout/orgChart1"/>
    <dgm:cxn modelId="{BB047978-AFB6-4955-BFE0-FE91CF220956}" type="presParOf" srcId="{86BB4EDB-A607-4645-8B7A-C84C8E3EC6B6}" destId="{F6F39A70-F891-4B82-AE3E-C3E3380A8CF5}" srcOrd="2" destOrd="0" presId="urn:microsoft.com/office/officeart/2005/8/layout/orgChart1"/>
    <dgm:cxn modelId="{E1E5EB5E-9E49-432E-90AC-DD764482DB2C}" type="presParOf" srcId="{176A44F5-7969-4C15-ACEC-583AE35D5EF9}" destId="{4F93E17D-67BC-42FF-9181-8B14C97FE72D}" srcOrd="2" destOrd="0" presId="urn:microsoft.com/office/officeart/2005/8/layout/orgChart1"/>
    <dgm:cxn modelId="{0B1EFAE3-E668-4AC3-BFAC-CF05B3E086E1}" type="presParOf" srcId="{CAE0B47F-4013-4A11-A74E-80BC298893FC}" destId="{5C48163B-0DEE-497C-A17C-EC917982D4E6}" srcOrd="4" destOrd="0" presId="urn:microsoft.com/office/officeart/2005/8/layout/orgChart1"/>
    <dgm:cxn modelId="{AF3ED106-5979-4E71-AD0A-B50D2B9DBFD9}" type="presParOf" srcId="{CAE0B47F-4013-4A11-A74E-80BC298893FC}" destId="{86FE2A86-EABB-4315-AE48-5EC1870A6CF6}" srcOrd="5" destOrd="0" presId="urn:microsoft.com/office/officeart/2005/8/layout/orgChart1"/>
    <dgm:cxn modelId="{06E38FA8-F6C2-44F4-99CD-6B7C33CB26E1}" type="presParOf" srcId="{86FE2A86-EABB-4315-AE48-5EC1870A6CF6}" destId="{D351D224-1D95-4BB4-B2B7-D82FD5407BF1}" srcOrd="0" destOrd="0" presId="urn:microsoft.com/office/officeart/2005/8/layout/orgChart1"/>
    <dgm:cxn modelId="{E24294FF-7B3B-4250-847E-AC03D224D80A}" type="presParOf" srcId="{D351D224-1D95-4BB4-B2B7-D82FD5407BF1}" destId="{2E4433A5-438B-482D-8150-8CB4F7184C41}" srcOrd="0" destOrd="0" presId="urn:microsoft.com/office/officeart/2005/8/layout/orgChart1"/>
    <dgm:cxn modelId="{F78CA36E-D740-47E3-A044-22C8750AD1B2}" type="presParOf" srcId="{D351D224-1D95-4BB4-B2B7-D82FD5407BF1}" destId="{4D939E4D-B0E2-4D33-A466-50F258F37C2E}" srcOrd="1" destOrd="0" presId="urn:microsoft.com/office/officeart/2005/8/layout/orgChart1"/>
    <dgm:cxn modelId="{F5A61D89-101F-4933-BD85-6E2260F11048}" type="presParOf" srcId="{86FE2A86-EABB-4315-AE48-5EC1870A6CF6}" destId="{97E998E6-B1A8-414D-A90E-874298193B6D}" srcOrd="1" destOrd="0" presId="urn:microsoft.com/office/officeart/2005/8/layout/orgChart1"/>
    <dgm:cxn modelId="{7438032F-49FD-453B-816D-A423188EF210}" type="presParOf" srcId="{86FE2A86-EABB-4315-AE48-5EC1870A6CF6}" destId="{32B50148-CBBF-449A-BBE5-4535F08C09C3}" srcOrd="2" destOrd="0" presId="urn:microsoft.com/office/officeart/2005/8/layout/orgChart1"/>
    <dgm:cxn modelId="{FDE4C7EA-49AC-4C67-A53C-4115D3EE972B}" type="presParOf" srcId="{CAE0B47F-4013-4A11-A74E-80BC298893FC}" destId="{77CD450E-65CD-4567-B00B-20F619EF4A50}" srcOrd="6" destOrd="0" presId="urn:microsoft.com/office/officeart/2005/8/layout/orgChart1"/>
    <dgm:cxn modelId="{E5393750-E239-4D28-AAD9-B6F5B3749341}" type="presParOf" srcId="{CAE0B47F-4013-4A11-A74E-80BC298893FC}" destId="{5D0E9769-27E9-471F-8484-D4B0011D3B21}" srcOrd="7" destOrd="0" presId="urn:microsoft.com/office/officeart/2005/8/layout/orgChart1"/>
    <dgm:cxn modelId="{92349CBE-075C-44D6-939A-92EA6E9CC0D5}" type="presParOf" srcId="{5D0E9769-27E9-471F-8484-D4B0011D3B21}" destId="{498D80AD-5D00-406A-A7BF-36C4ED7E0176}" srcOrd="0" destOrd="0" presId="urn:microsoft.com/office/officeart/2005/8/layout/orgChart1"/>
    <dgm:cxn modelId="{4C87C7EE-B5E0-41D4-9FBD-BA89FB5DEDB8}" type="presParOf" srcId="{498D80AD-5D00-406A-A7BF-36C4ED7E0176}" destId="{71DCE41F-E8D4-448F-AC6C-E0E40F0D1DDA}" srcOrd="0" destOrd="0" presId="urn:microsoft.com/office/officeart/2005/8/layout/orgChart1"/>
    <dgm:cxn modelId="{6A834344-0E6A-42F2-A29B-7ED45E51BE08}" type="presParOf" srcId="{498D80AD-5D00-406A-A7BF-36C4ED7E0176}" destId="{B38480F2-20C2-40B3-B723-272923BBF2E3}" srcOrd="1" destOrd="0" presId="urn:microsoft.com/office/officeart/2005/8/layout/orgChart1"/>
    <dgm:cxn modelId="{CD50EBD3-D228-4913-950F-1AB16A039398}" type="presParOf" srcId="{5D0E9769-27E9-471F-8484-D4B0011D3B21}" destId="{3A14D0A4-B404-4E34-B4A6-291EDD1FE7C0}" srcOrd="1" destOrd="0" presId="urn:microsoft.com/office/officeart/2005/8/layout/orgChart1"/>
    <dgm:cxn modelId="{ADF66F35-B5DD-40A9-9304-3B1E3C81D14C}" type="presParOf" srcId="{3A14D0A4-B404-4E34-B4A6-291EDD1FE7C0}" destId="{D61C9B50-ABD3-41E9-AECB-D752AE2C3A45}" srcOrd="0" destOrd="0" presId="urn:microsoft.com/office/officeart/2005/8/layout/orgChart1"/>
    <dgm:cxn modelId="{8FF4D7D1-E514-4466-8B4D-78F1FEB6C3F6}" type="presParOf" srcId="{3A14D0A4-B404-4E34-B4A6-291EDD1FE7C0}" destId="{9E269E4A-2099-4257-A974-1DB498C38A9B}" srcOrd="1" destOrd="0" presId="urn:microsoft.com/office/officeart/2005/8/layout/orgChart1"/>
    <dgm:cxn modelId="{A7350CA6-C99D-457B-8F8E-3DF661DA03BC}" type="presParOf" srcId="{9E269E4A-2099-4257-A974-1DB498C38A9B}" destId="{8B58AEF5-D5C1-4FC8-829E-9D178388D889}" srcOrd="0" destOrd="0" presId="urn:microsoft.com/office/officeart/2005/8/layout/orgChart1"/>
    <dgm:cxn modelId="{E48313AE-618C-453D-8129-50465EE71859}" type="presParOf" srcId="{8B58AEF5-D5C1-4FC8-829E-9D178388D889}" destId="{F50DD303-6D70-4EBE-8921-DEEF117695FB}" srcOrd="0" destOrd="0" presId="urn:microsoft.com/office/officeart/2005/8/layout/orgChart1"/>
    <dgm:cxn modelId="{710D4A2D-86D3-4D0F-AA5E-63ADB01E2917}" type="presParOf" srcId="{8B58AEF5-D5C1-4FC8-829E-9D178388D889}" destId="{535BC18A-16E5-45B5-ADEE-5B18A8F14E05}" srcOrd="1" destOrd="0" presId="urn:microsoft.com/office/officeart/2005/8/layout/orgChart1"/>
    <dgm:cxn modelId="{C20BE760-3BFA-4192-9BFC-DB425CB55712}" type="presParOf" srcId="{9E269E4A-2099-4257-A974-1DB498C38A9B}" destId="{2F13BD2C-3293-4776-AE60-44320DF276FC}" srcOrd="1" destOrd="0" presId="urn:microsoft.com/office/officeart/2005/8/layout/orgChart1"/>
    <dgm:cxn modelId="{F1EEA37C-53E8-4C09-ABB8-780FC37EC60A}" type="presParOf" srcId="{9E269E4A-2099-4257-A974-1DB498C38A9B}" destId="{97F185B2-16DB-4182-8D15-DD118DE94D63}" srcOrd="2" destOrd="0" presId="urn:microsoft.com/office/officeart/2005/8/layout/orgChart1"/>
    <dgm:cxn modelId="{4616716D-36B4-4770-BF0D-67D1ECD461DA}" type="presParOf" srcId="{3A14D0A4-B404-4E34-B4A6-291EDD1FE7C0}" destId="{5E715AE0-3148-4D2D-9620-E98A6C9E90A0}" srcOrd="2" destOrd="0" presId="urn:microsoft.com/office/officeart/2005/8/layout/orgChart1"/>
    <dgm:cxn modelId="{5B5532D7-6B5E-434A-B8C2-FA187BA628B9}" type="presParOf" srcId="{3A14D0A4-B404-4E34-B4A6-291EDD1FE7C0}" destId="{59ED41E0-3489-45AF-B09E-749B6AB9AA8F}" srcOrd="3" destOrd="0" presId="urn:microsoft.com/office/officeart/2005/8/layout/orgChart1"/>
    <dgm:cxn modelId="{728CA12E-9581-420F-BDBA-4F10684AD54F}" type="presParOf" srcId="{59ED41E0-3489-45AF-B09E-749B6AB9AA8F}" destId="{AF8100C5-FBBB-47CF-9F28-5FC9298DDE80}" srcOrd="0" destOrd="0" presId="urn:microsoft.com/office/officeart/2005/8/layout/orgChart1"/>
    <dgm:cxn modelId="{637D1811-E20E-4AB8-873B-32F204DAD67E}" type="presParOf" srcId="{AF8100C5-FBBB-47CF-9F28-5FC9298DDE80}" destId="{E5A7F3F4-3BE7-460C-9B86-C33E773AF2CF}" srcOrd="0" destOrd="0" presId="urn:microsoft.com/office/officeart/2005/8/layout/orgChart1"/>
    <dgm:cxn modelId="{83D75F4F-A2B9-4048-BF22-440BE551CC7B}" type="presParOf" srcId="{AF8100C5-FBBB-47CF-9F28-5FC9298DDE80}" destId="{2F5C66EE-3DEE-4C05-B6CF-94E71EC9A636}" srcOrd="1" destOrd="0" presId="urn:microsoft.com/office/officeart/2005/8/layout/orgChart1"/>
    <dgm:cxn modelId="{59F4D5AE-FA23-42F1-B27C-4612C5836F3F}" type="presParOf" srcId="{59ED41E0-3489-45AF-B09E-749B6AB9AA8F}" destId="{8CB63DB1-6A31-4B02-BE37-EB487B6F6B1E}" srcOrd="1" destOrd="0" presId="urn:microsoft.com/office/officeart/2005/8/layout/orgChart1"/>
    <dgm:cxn modelId="{4CBABF08-98C0-4232-BE71-5076F42AC280}" type="presParOf" srcId="{59ED41E0-3489-45AF-B09E-749B6AB9AA8F}" destId="{72B7E4DC-D66B-45C1-9700-9857FB29ACEF}" srcOrd="2" destOrd="0" presId="urn:microsoft.com/office/officeart/2005/8/layout/orgChart1"/>
    <dgm:cxn modelId="{7D30BAC7-DF3A-42DA-8BAB-BF311EDEECAC}" type="presParOf" srcId="{3A14D0A4-B404-4E34-B4A6-291EDD1FE7C0}" destId="{5877AEC0-6109-4A93-8B99-39BA3301621C}" srcOrd="4" destOrd="0" presId="urn:microsoft.com/office/officeart/2005/8/layout/orgChart1"/>
    <dgm:cxn modelId="{E26CE3E5-2A36-477E-831D-E3BE6C2DE4CE}" type="presParOf" srcId="{3A14D0A4-B404-4E34-B4A6-291EDD1FE7C0}" destId="{CAA1EE92-D173-47FA-A253-4705B7D6AC77}" srcOrd="5" destOrd="0" presId="urn:microsoft.com/office/officeart/2005/8/layout/orgChart1"/>
    <dgm:cxn modelId="{8FB0F54F-6AA3-4864-A79E-AB6778542965}" type="presParOf" srcId="{CAA1EE92-D173-47FA-A253-4705B7D6AC77}" destId="{00D4CB05-A339-4DF4-9D73-44E5302796E6}" srcOrd="0" destOrd="0" presId="urn:microsoft.com/office/officeart/2005/8/layout/orgChart1"/>
    <dgm:cxn modelId="{C3B5B452-A956-4F97-AC86-08EF43312BDF}" type="presParOf" srcId="{00D4CB05-A339-4DF4-9D73-44E5302796E6}" destId="{5992C877-DC97-402F-B421-1005539DD858}" srcOrd="0" destOrd="0" presId="urn:microsoft.com/office/officeart/2005/8/layout/orgChart1"/>
    <dgm:cxn modelId="{BA74E515-6E16-4D5C-B46C-34CEC24F6BE6}" type="presParOf" srcId="{00D4CB05-A339-4DF4-9D73-44E5302796E6}" destId="{A6F6FF42-4817-4B80-8EE1-5E33BED04ECC}" srcOrd="1" destOrd="0" presId="urn:microsoft.com/office/officeart/2005/8/layout/orgChart1"/>
    <dgm:cxn modelId="{06FB9A12-AD2A-4D2A-9522-C7932C6C5F2F}" type="presParOf" srcId="{CAA1EE92-D173-47FA-A253-4705B7D6AC77}" destId="{FDC7E0FD-7E11-4FFA-8D52-9EC7C56E613C}" srcOrd="1" destOrd="0" presId="urn:microsoft.com/office/officeart/2005/8/layout/orgChart1"/>
    <dgm:cxn modelId="{BBE47583-41C5-42DD-9F9B-2186C7FDCCB1}" type="presParOf" srcId="{CAA1EE92-D173-47FA-A253-4705B7D6AC77}" destId="{A549AFB1-C8F0-4CB6-90CC-CA570DB45CBF}" srcOrd="2" destOrd="0" presId="urn:microsoft.com/office/officeart/2005/8/layout/orgChart1"/>
    <dgm:cxn modelId="{98BDF48D-3AC5-4CDE-8F31-97F5A2D1D7A8}" type="presParOf" srcId="{5D0E9769-27E9-471F-8484-D4B0011D3B21}" destId="{288FFD15-5200-4376-A4CF-1C8047A594FC}" srcOrd="2" destOrd="0" presId="urn:microsoft.com/office/officeart/2005/8/layout/orgChart1"/>
    <dgm:cxn modelId="{CD890613-3E6A-4058-A15D-28665BE899EA}" type="presParOf" srcId="{63D5F81C-B66C-4B71-9269-F4ED28D8C789}" destId="{A95FB81B-424B-424C-B7E3-8ABD852045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6821C-5350-4C7F-8EA5-7678AA9B584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FA3C065-1F7D-4A6F-BA93-E2710C8DE54C}">
      <dgm:prSet phldrT="[Text]"/>
      <dgm:spPr/>
      <dgm:t>
        <a:bodyPr/>
        <a:lstStyle/>
        <a:p>
          <a:r>
            <a:rPr lang="en-US" dirty="0"/>
            <a:t>Classroom session</a:t>
          </a:r>
          <a:endParaRPr lang="en-GB" dirty="0"/>
        </a:p>
      </dgm:t>
    </dgm:pt>
    <dgm:pt modelId="{8215ACC8-F9F0-45AB-A3D9-D717CF1B5D61}" type="parTrans" cxnId="{7DE9479D-E995-404F-A31E-DE6A7FB3FE1E}">
      <dgm:prSet/>
      <dgm:spPr/>
      <dgm:t>
        <a:bodyPr/>
        <a:lstStyle/>
        <a:p>
          <a:endParaRPr lang="en-GB"/>
        </a:p>
      </dgm:t>
    </dgm:pt>
    <dgm:pt modelId="{582B531B-43CB-445E-BCDD-26719DE17A14}" type="sibTrans" cxnId="{7DE9479D-E995-404F-A31E-DE6A7FB3FE1E}">
      <dgm:prSet/>
      <dgm:spPr/>
      <dgm:t>
        <a:bodyPr/>
        <a:lstStyle/>
        <a:p>
          <a:endParaRPr lang="en-GB"/>
        </a:p>
      </dgm:t>
    </dgm:pt>
    <dgm:pt modelId="{39BE23B3-4BEE-44E8-8BB3-153B3A861084}">
      <dgm:prSet phldrT="[Text]"/>
      <dgm:spPr/>
      <dgm:t>
        <a:bodyPr/>
        <a:lstStyle/>
        <a:p>
          <a:r>
            <a:rPr lang="en-US" dirty="0"/>
            <a:t>Lecture</a:t>
          </a:r>
          <a:endParaRPr lang="en-GB" dirty="0"/>
        </a:p>
      </dgm:t>
    </dgm:pt>
    <dgm:pt modelId="{8BE519A0-9DA6-421B-91A4-CE40CC05C59A}" type="parTrans" cxnId="{9BC864D5-8396-46F7-8A2B-57513E22A166}">
      <dgm:prSet/>
      <dgm:spPr/>
      <dgm:t>
        <a:bodyPr/>
        <a:lstStyle/>
        <a:p>
          <a:endParaRPr lang="en-GB"/>
        </a:p>
      </dgm:t>
    </dgm:pt>
    <dgm:pt modelId="{57ED956E-F47D-428D-BB03-B9EF7800726E}" type="sibTrans" cxnId="{9BC864D5-8396-46F7-8A2B-57513E22A166}">
      <dgm:prSet/>
      <dgm:spPr/>
      <dgm:t>
        <a:bodyPr/>
        <a:lstStyle/>
        <a:p>
          <a:endParaRPr lang="en-GB"/>
        </a:p>
      </dgm:t>
    </dgm:pt>
    <dgm:pt modelId="{65086EB1-35FB-400F-BF4F-68381813A213}">
      <dgm:prSet phldrT="[Text]"/>
      <dgm:spPr/>
      <dgm:t>
        <a:bodyPr/>
        <a:lstStyle/>
        <a:p>
          <a:r>
            <a:rPr lang="en-US" dirty="0"/>
            <a:t>Exercises</a:t>
          </a:r>
          <a:endParaRPr lang="en-GB" dirty="0"/>
        </a:p>
      </dgm:t>
    </dgm:pt>
    <dgm:pt modelId="{193C06ED-3870-422E-A262-23E043AD1A09}" type="parTrans" cxnId="{D67DEDA1-CB4C-4893-A66B-B5E09D19E2FC}">
      <dgm:prSet/>
      <dgm:spPr/>
      <dgm:t>
        <a:bodyPr/>
        <a:lstStyle/>
        <a:p>
          <a:endParaRPr lang="en-GB"/>
        </a:p>
      </dgm:t>
    </dgm:pt>
    <dgm:pt modelId="{A2599A7A-003A-4CAB-831D-8CF13323C46E}" type="sibTrans" cxnId="{D67DEDA1-CB4C-4893-A66B-B5E09D19E2FC}">
      <dgm:prSet/>
      <dgm:spPr/>
      <dgm:t>
        <a:bodyPr/>
        <a:lstStyle/>
        <a:p>
          <a:endParaRPr lang="en-GB"/>
        </a:p>
      </dgm:t>
    </dgm:pt>
    <dgm:pt modelId="{FDA55AAB-0BE8-4364-8A1B-78F083EEEF68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Knowledge readings</a:t>
          </a:r>
          <a:endParaRPr lang="en-GB" dirty="0"/>
        </a:p>
      </dgm:t>
    </dgm:pt>
    <dgm:pt modelId="{9D088AF3-95A8-461E-B619-B1073CBBA637}" type="parTrans" cxnId="{AC3293B2-B460-4CB2-ABAC-1B9A26457C7F}">
      <dgm:prSet/>
      <dgm:spPr/>
      <dgm:t>
        <a:bodyPr/>
        <a:lstStyle/>
        <a:p>
          <a:endParaRPr lang="en-GB"/>
        </a:p>
      </dgm:t>
    </dgm:pt>
    <dgm:pt modelId="{7B99E36C-3C04-43BC-A303-486F5F8CA3FF}" type="sibTrans" cxnId="{AC3293B2-B460-4CB2-ABAC-1B9A26457C7F}">
      <dgm:prSet/>
      <dgm:spPr/>
      <dgm:t>
        <a:bodyPr/>
        <a:lstStyle/>
        <a:p>
          <a:endParaRPr lang="en-GB"/>
        </a:p>
      </dgm:t>
    </dgm:pt>
    <dgm:pt modelId="{8861E827-3E1D-435F-AED5-D5FEC046F1DD}">
      <dgm:prSet/>
      <dgm:spPr/>
      <dgm:t>
        <a:bodyPr/>
        <a:lstStyle/>
        <a:p>
          <a:r>
            <a:rPr lang="en-US" dirty="0"/>
            <a:t>Individual assignment</a:t>
          </a:r>
          <a:endParaRPr lang="en-GB" dirty="0"/>
        </a:p>
      </dgm:t>
    </dgm:pt>
    <dgm:pt modelId="{BD52DE6D-BF2D-4A9F-AABE-F7846D8D54E4}" type="parTrans" cxnId="{50097083-BF45-42AA-8CAA-A6A20224430B}">
      <dgm:prSet/>
      <dgm:spPr/>
      <dgm:t>
        <a:bodyPr/>
        <a:lstStyle/>
        <a:p>
          <a:endParaRPr lang="en-GB"/>
        </a:p>
      </dgm:t>
    </dgm:pt>
    <dgm:pt modelId="{C51F5B7B-2A43-4E54-BF21-C4AB1EEA5D60}" type="sibTrans" cxnId="{50097083-BF45-42AA-8CAA-A6A20224430B}">
      <dgm:prSet/>
      <dgm:spPr/>
      <dgm:t>
        <a:bodyPr/>
        <a:lstStyle/>
        <a:p>
          <a:endParaRPr lang="en-GB"/>
        </a:p>
      </dgm:t>
    </dgm:pt>
    <dgm:pt modelId="{241EE5CC-9403-4D96-8BC6-92977913C82D}" type="pres">
      <dgm:prSet presAssocID="{42D6821C-5350-4C7F-8EA5-7678AA9B5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D5F81C-B66C-4B71-9269-F4ED28D8C789}" type="pres">
      <dgm:prSet presAssocID="{2FA3C065-1F7D-4A6F-BA93-E2710C8DE54C}" presName="hierRoot1" presStyleCnt="0">
        <dgm:presLayoutVars>
          <dgm:hierBranch val="init"/>
        </dgm:presLayoutVars>
      </dgm:prSet>
      <dgm:spPr/>
    </dgm:pt>
    <dgm:pt modelId="{5B71183D-92F0-4EE9-B008-91C8F4F913C2}" type="pres">
      <dgm:prSet presAssocID="{2FA3C065-1F7D-4A6F-BA93-E2710C8DE54C}" presName="rootComposite1" presStyleCnt="0"/>
      <dgm:spPr/>
    </dgm:pt>
    <dgm:pt modelId="{CF25DDDA-E8EA-401C-9521-B485C349F3E6}" type="pres">
      <dgm:prSet presAssocID="{2FA3C065-1F7D-4A6F-BA93-E2710C8DE54C}" presName="rootText1" presStyleLbl="node0" presStyleIdx="0" presStyleCnt="1">
        <dgm:presLayoutVars>
          <dgm:chPref val="3"/>
        </dgm:presLayoutVars>
      </dgm:prSet>
      <dgm:spPr/>
    </dgm:pt>
    <dgm:pt modelId="{D40843F6-2629-40CB-B5E3-30F1048E69AA}" type="pres">
      <dgm:prSet presAssocID="{2FA3C065-1F7D-4A6F-BA93-E2710C8DE54C}" presName="rootConnector1" presStyleLbl="node1" presStyleIdx="0" presStyleCnt="0"/>
      <dgm:spPr/>
    </dgm:pt>
    <dgm:pt modelId="{CAE0B47F-4013-4A11-A74E-80BC298893FC}" type="pres">
      <dgm:prSet presAssocID="{2FA3C065-1F7D-4A6F-BA93-E2710C8DE54C}" presName="hierChild2" presStyleCnt="0"/>
      <dgm:spPr/>
    </dgm:pt>
    <dgm:pt modelId="{CD647401-D333-4F26-9188-665D0685BC9A}" type="pres">
      <dgm:prSet presAssocID="{8BE519A0-9DA6-421B-91A4-CE40CC05C59A}" presName="Name37" presStyleLbl="parChTrans1D2" presStyleIdx="0" presStyleCnt="4"/>
      <dgm:spPr/>
    </dgm:pt>
    <dgm:pt modelId="{709A2243-1BA7-444A-B43E-564F31FA85D3}" type="pres">
      <dgm:prSet presAssocID="{39BE23B3-4BEE-44E8-8BB3-153B3A861084}" presName="hierRoot2" presStyleCnt="0">
        <dgm:presLayoutVars>
          <dgm:hierBranch val="init"/>
        </dgm:presLayoutVars>
      </dgm:prSet>
      <dgm:spPr/>
    </dgm:pt>
    <dgm:pt modelId="{08D50261-0DEB-4EA6-A3EF-BDFB2B216AF2}" type="pres">
      <dgm:prSet presAssocID="{39BE23B3-4BEE-44E8-8BB3-153B3A861084}" presName="rootComposite" presStyleCnt="0"/>
      <dgm:spPr/>
    </dgm:pt>
    <dgm:pt modelId="{886F86BC-08E6-4EDF-85F2-CCDD5363D859}" type="pres">
      <dgm:prSet presAssocID="{39BE23B3-4BEE-44E8-8BB3-153B3A861084}" presName="rootText" presStyleLbl="node2" presStyleIdx="0" presStyleCnt="4">
        <dgm:presLayoutVars>
          <dgm:chPref val="3"/>
        </dgm:presLayoutVars>
      </dgm:prSet>
      <dgm:spPr/>
    </dgm:pt>
    <dgm:pt modelId="{45C3A25E-B311-41DD-956E-BB016A5DBC33}" type="pres">
      <dgm:prSet presAssocID="{39BE23B3-4BEE-44E8-8BB3-153B3A861084}" presName="rootConnector" presStyleLbl="node2" presStyleIdx="0" presStyleCnt="4"/>
      <dgm:spPr/>
    </dgm:pt>
    <dgm:pt modelId="{F6C71131-4C0D-422C-A388-7FEB2603426E}" type="pres">
      <dgm:prSet presAssocID="{39BE23B3-4BEE-44E8-8BB3-153B3A861084}" presName="hierChild4" presStyleCnt="0"/>
      <dgm:spPr/>
    </dgm:pt>
    <dgm:pt modelId="{258A7FEE-D38E-40C7-B4B6-079A62531619}" type="pres">
      <dgm:prSet presAssocID="{39BE23B3-4BEE-44E8-8BB3-153B3A861084}" presName="hierChild5" presStyleCnt="0"/>
      <dgm:spPr/>
    </dgm:pt>
    <dgm:pt modelId="{33293A8D-B29A-4886-9440-11E01DCB9E2A}" type="pres">
      <dgm:prSet presAssocID="{193C06ED-3870-422E-A262-23E043AD1A09}" presName="Name37" presStyleLbl="parChTrans1D2" presStyleIdx="1" presStyleCnt="4"/>
      <dgm:spPr/>
    </dgm:pt>
    <dgm:pt modelId="{176A44F5-7969-4C15-ACEC-583AE35D5EF9}" type="pres">
      <dgm:prSet presAssocID="{65086EB1-35FB-400F-BF4F-68381813A213}" presName="hierRoot2" presStyleCnt="0">
        <dgm:presLayoutVars>
          <dgm:hierBranch val="init"/>
        </dgm:presLayoutVars>
      </dgm:prSet>
      <dgm:spPr/>
    </dgm:pt>
    <dgm:pt modelId="{83CC6929-BE0C-4F4C-9F71-FB283AC09C33}" type="pres">
      <dgm:prSet presAssocID="{65086EB1-35FB-400F-BF4F-68381813A213}" presName="rootComposite" presStyleCnt="0"/>
      <dgm:spPr/>
    </dgm:pt>
    <dgm:pt modelId="{A028D307-E20B-4E3D-8394-3062D830A170}" type="pres">
      <dgm:prSet presAssocID="{65086EB1-35FB-400F-BF4F-68381813A213}" presName="rootText" presStyleLbl="node2" presStyleIdx="1" presStyleCnt="4">
        <dgm:presLayoutVars>
          <dgm:chPref val="3"/>
        </dgm:presLayoutVars>
      </dgm:prSet>
      <dgm:spPr/>
    </dgm:pt>
    <dgm:pt modelId="{5FDAF76F-8A5A-460F-BBB5-CE3DA132C6BD}" type="pres">
      <dgm:prSet presAssocID="{65086EB1-35FB-400F-BF4F-68381813A213}" presName="rootConnector" presStyleLbl="node2" presStyleIdx="1" presStyleCnt="4"/>
      <dgm:spPr/>
    </dgm:pt>
    <dgm:pt modelId="{3F622EA0-E787-4C29-9245-1353F3BA3C19}" type="pres">
      <dgm:prSet presAssocID="{65086EB1-35FB-400F-BF4F-68381813A213}" presName="hierChild4" presStyleCnt="0"/>
      <dgm:spPr/>
    </dgm:pt>
    <dgm:pt modelId="{4F93E17D-67BC-42FF-9181-8B14C97FE72D}" type="pres">
      <dgm:prSet presAssocID="{65086EB1-35FB-400F-BF4F-68381813A213}" presName="hierChild5" presStyleCnt="0"/>
      <dgm:spPr/>
    </dgm:pt>
    <dgm:pt modelId="{5C48163B-0DEE-497C-A17C-EC917982D4E6}" type="pres">
      <dgm:prSet presAssocID="{9D088AF3-95A8-461E-B619-B1073CBBA637}" presName="Name37" presStyleLbl="parChTrans1D2" presStyleIdx="2" presStyleCnt="4"/>
      <dgm:spPr/>
    </dgm:pt>
    <dgm:pt modelId="{86FE2A86-EABB-4315-AE48-5EC1870A6CF6}" type="pres">
      <dgm:prSet presAssocID="{FDA55AAB-0BE8-4364-8A1B-78F083EEEF68}" presName="hierRoot2" presStyleCnt="0">
        <dgm:presLayoutVars>
          <dgm:hierBranch val="init"/>
        </dgm:presLayoutVars>
      </dgm:prSet>
      <dgm:spPr/>
    </dgm:pt>
    <dgm:pt modelId="{D351D224-1D95-4BB4-B2B7-D82FD5407BF1}" type="pres">
      <dgm:prSet presAssocID="{FDA55AAB-0BE8-4364-8A1B-78F083EEEF68}" presName="rootComposite" presStyleCnt="0"/>
      <dgm:spPr/>
    </dgm:pt>
    <dgm:pt modelId="{2E4433A5-438B-482D-8150-8CB4F7184C41}" type="pres">
      <dgm:prSet presAssocID="{FDA55AAB-0BE8-4364-8A1B-78F083EEEF68}" presName="rootText" presStyleLbl="node2" presStyleIdx="2" presStyleCnt="4">
        <dgm:presLayoutVars>
          <dgm:chPref val="3"/>
        </dgm:presLayoutVars>
      </dgm:prSet>
      <dgm:spPr/>
    </dgm:pt>
    <dgm:pt modelId="{4D939E4D-B0E2-4D33-A466-50F258F37C2E}" type="pres">
      <dgm:prSet presAssocID="{FDA55AAB-0BE8-4364-8A1B-78F083EEEF68}" presName="rootConnector" presStyleLbl="node2" presStyleIdx="2" presStyleCnt="4"/>
      <dgm:spPr/>
    </dgm:pt>
    <dgm:pt modelId="{97E998E6-B1A8-414D-A90E-874298193B6D}" type="pres">
      <dgm:prSet presAssocID="{FDA55AAB-0BE8-4364-8A1B-78F083EEEF68}" presName="hierChild4" presStyleCnt="0"/>
      <dgm:spPr/>
    </dgm:pt>
    <dgm:pt modelId="{32B50148-CBBF-449A-BBE5-4535F08C09C3}" type="pres">
      <dgm:prSet presAssocID="{FDA55AAB-0BE8-4364-8A1B-78F083EEEF68}" presName="hierChild5" presStyleCnt="0"/>
      <dgm:spPr/>
    </dgm:pt>
    <dgm:pt modelId="{D61C9B50-ABD3-41E9-AECB-D752AE2C3A45}" type="pres">
      <dgm:prSet presAssocID="{BD52DE6D-BF2D-4A9F-AABE-F7846D8D54E4}" presName="Name37" presStyleLbl="parChTrans1D2" presStyleIdx="3" presStyleCnt="4"/>
      <dgm:spPr/>
    </dgm:pt>
    <dgm:pt modelId="{9E269E4A-2099-4257-A974-1DB498C38A9B}" type="pres">
      <dgm:prSet presAssocID="{8861E827-3E1D-435F-AED5-D5FEC046F1DD}" presName="hierRoot2" presStyleCnt="0">
        <dgm:presLayoutVars>
          <dgm:hierBranch val="init"/>
        </dgm:presLayoutVars>
      </dgm:prSet>
      <dgm:spPr/>
    </dgm:pt>
    <dgm:pt modelId="{8B58AEF5-D5C1-4FC8-829E-9D178388D889}" type="pres">
      <dgm:prSet presAssocID="{8861E827-3E1D-435F-AED5-D5FEC046F1DD}" presName="rootComposite" presStyleCnt="0"/>
      <dgm:spPr/>
    </dgm:pt>
    <dgm:pt modelId="{F50DD303-6D70-4EBE-8921-DEEF117695FB}" type="pres">
      <dgm:prSet presAssocID="{8861E827-3E1D-435F-AED5-D5FEC046F1DD}" presName="rootText" presStyleLbl="node2" presStyleIdx="3" presStyleCnt="4">
        <dgm:presLayoutVars>
          <dgm:chPref val="3"/>
        </dgm:presLayoutVars>
      </dgm:prSet>
      <dgm:spPr/>
    </dgm:pt>
    <dgm:pt modelId="{535BC18A-16E5-45B5-ADEE-5B18A8F14E05}" type="pres">
      <dgm:prSet presAssocID="{8861E827-3E1D-435F-AED5-D5FEC046F1DD}" presName="rootConnector" presStyleLbl="node2" presStyleIdx="3" presStyleCnt="4"/>
      <dgm:spPr/>
    </dgm:pt>
    <dgm:pt modelId="{2F13BD2C-3293-4776-AE60-44320DF276FC}" type="pres">
      <dgm:prSet presAssocID="{8861E827-3E1D-435F-AED5-D5FEC046F1DD}" presName="hierChild4" presStyleCnt="0"/>
      <dgm:spPr/>
    </dgm:pt>
    <dgm:pt modelId="{97F185B2-16DB-4182-8D15-DD118DE94D63}" type="pres">
      <dgm:prSet presAssocID="{8861E827-3E1D-435F-AED5-D5FEC046F1DD}" presName="hierChild5" presStyleCnt="0"/>
      <dgm:spPr/>
    </dgm:pt>
    <dgm:pt modelId="{A95FB81B-424B-424C-B7E3-8ABD8520450D}" type="pres">
      <dgm:prSet presAssocID="{2FA3C065-1F7D-4A6F-BA93-E2710C8DE54C}" presName="hierChild3" presStyleCnt="0"/>
      <dgm:spPr/>
    </dgm:pt>
  </dgm:ptLst>
  <dgm:cxnLst>
    <dgm:cxn modelId="{35965B1C-E05B-41EA-88C4-D7EA203102CB}" type="presOf" srcId="{9D088AF3-95A8-461E-B619-B1073CBBA637}" destId="{5C48163B-0DEE-497C-A17C-EC917982D4E6}" srcOrd="0" destOrd="0" presId="urn:microsoft.com/office/officeart/2005/8/layout/orgChart1"/>
    <dgm:cxn modelId="{B75CA122-93CE-4CC3-B2BD-7BC011BC646D}" type="presOf" srcId="{8861E827-3E1D-435F-AED5-D5FEC046F1DD}" destId="{F50DD303-6D70-4EBE-8921-DEEF117695FB}" srcOrd="0" destOrd="0" presId="urn:microsoft.com/office/officeart/2005/8/layout/orgChart1"/>
    <dgm:cxn modelId="{A3910E31-18DE-4FDB-A982-F5B42A093A76}" type="presOf" srcId="{65086EB1-35FB-400F-BF4F-68381813A213}" destId="{5FDAF76F-8A5A-460F-BBB5-CE3DA132C6BD}" srcOrd="1" destOrd="0" presId="urn:microsoft.com/office/officeart/2005/8/layout/orgChart1"/>
    <dgm:cxn modelId="{E6DC5060-8121-40B6-9779-5636A2320847}" type="presOf" srcId="{2FA3C065-1F7D-4A6F-BA93-E2710C8DE54C}" destId="{D40843F6-2629-40CB-B5E3-30F1048E69AA}" srcOrd="1" destOrd="0" presId="urn:microsoft.com/office/officeart/2005/8/layout/orgChart1"/>
    <dgm:cxn modelId="{E5D0A462-8311-432C-BF73-87F98F201C25}" type="presOf" srcId="{193C06ED-3870-422E-A262-23E043AD1A09}" destId="{33293A8D-B29A-4886-9440-11E01DCB9E2A}" srcOrd="0" destOrd="0" presId="urn:microsoft.com/office/officeart/2005/8/layout/orgChart1"/>
    <dgm:cxn modelId="{78B8DB71-13FF-4901-8821-11F4F8AEE1B0}" type="presOf" srcId="{FDA55AAB-0BE8-4364-8A1B-78F083EEEF68}" destId="{4D939E4D-B0E2-4D33-A466-50F258F37C2E}" srcOrd="1" destOrd="0" presId="urn:microsoft.com/office/officeart/2005/8/layout/orgChart1"/>
    <dgm:cxn modelId="{1C2DC452-6CB1-4FA8-AF20-F2C0CF3965FA}" type="presOf" srcId="{42D6821C-5350-4C7F-8EA5-7678AA9B5843}" destId="{241EE5CC-9403-4D96-8BC6-92977913C82D}" srcOrd="0" destOrd="0" presId="urn:microsoft.com/office/officeart/2005/8/layout/orgChart1"/>
    <dgm:cxn modelId="{50097083-BF45-42AA-8CAA-A6A20224430B}" srcId="{2FA3C065-1F7D-4A6F-BA93-E2710C8DE54C}" destId="{8861E827-3E1D-435F-AED5-D5FEC046F1DD}" srcOrd="3" destOrd="0" parTransId="{BD52DE6D-BF2D-4A9F-AABE-F7846D8D54E4}" sibTransId="{C51F5B7B-2A43-4E54-BF21-C4AB1EEA5D60}"/>
    <dgm:cxn modelId="{4EBE9293-3DB1-4FA6-BDC5-1AB7B3054CCF}" type="presOf" srcId="{39BE23B3-4BEE-44E8-8BB3-153B3A861084}" destId="{45C3A25E-B311-41DD-956E-BB016A5DBC33}" srcOrd="1" destOrd="0" presId="urn:microsoft.com/office/officeart/2005/8/layout/orgChart1"/>
    <dgm:cxn modelId="{A4AEEF99-C45B-479E-8ECA-6CCE51186465}" type="presOf" srcId="{8BE519A0-9DA6-421B-91A4-CE40CC05C59A}" destId="{CD647401-D333-4F26-9188-665D0685BC9A}" srcOrd="0" destOrd="0" presId="urn:microsoft.com/office/officeart/2005/8/layout/orgChart1"/>
    <dgm:cxn modelId="{7DE9479D-E995-404F-A31E-DE6A7FB3FE1E}" srcId="{42D6821C-5350-4C7F-8EA5-7678AA9B5843}" destId="{2FA3C065-1F7D-4A6F-BA93-E2710C8DE54C}" srcOrd="0" destOrd="0" parTransId="{8215ACC8-F9F0-45AB-A3D9-D717CF1B5D61}" sibTransId="{582B531B-43CB-445E-BCDD-26719DE17A14}"/>
    <dgm:cxn modelId="{D67DEDA1-CB4C-4893-A66B-B5E09D19E2FC}" srcId="{2FA3C065-1F7D-4A6F-BA93-E2710C8DE54C}" destId="{65086EB1-35FB-400F-BF4F-68381813A213}" srcOrd="1" destOrd="0" parTransId="{193C06ED-3870-422E-A262-23E043AD1A09}" sibTransId="{A2599A7A-003A-4CAB-831D-8CF13323C46E}"/>
    <dgm:cxn modelId="{DF9348A3-7AC3-4EAE-B972-BB7AA3AC526B}" type="presOf" srcId="{2FA3C065-1F7D-4A6F-BA93-E2710C8DE54C}" destId="{CF25DDDA-E8EA-401C-9521-B485C349F3E6}" srcOrd="0" destOrd="0" presId="urn:microsoft.com/office/officeart/2005/8/layout/orgChart1"/>
    <dgm:cxn modelId="{F873D0B1-533A-469A-A6C1-701B724017D1}" type="presOf" srcId="{FDA55AAB-0BE8-4364-8A1B-78F083EEEF68}" destId="{2E4433A5-438B-482D-8150-8CB4F7184C41}" srcOrd="0" destOrd="0" presId="urn:microsoft.com/office/officeart/2005/8/layout/orgChart1"/>
    <dgm:cxn modelId="{AC3293B2-B460-4CB2-ABAC-1B9A26457C7F}" srcId="{2FA3C065-1F7D-4A6F-BA93-E2710C8DE54C}" destId="{FDA55AAB-0BE8-4364-8A1B-78F083EEEF68}" srcOrd="2" destOrd="0" parTransId="{9D088AF3-95A8-461E-B619-B1073CBBA637}" sibTransId="{7B99E36C-3C04-43BC-A303-486F5F8CA3FF}"/>
    <dgm:cxn modelId="{B9D6AAB2-776E-4CF2-A22D-F6B2EC7159F5}" type="presOf" srcId="{8861E827-3E1D-435F-AED5-D5FEC046F1DD}" destId="{535BC18A-16E5-45B5-ADEE-5B18A8F14E05}" srcOrd="1" destOrd="0" presId="urn:microsoft.com/office/officeart/2005/8/layout/orgChart1"/>
    <dgm:cxn modelId="{14DBFCC7-2654-4044-AB4E-0EAB304F93C5}" type="presOf" srcId="{BD52DE6D-BF2D-4A9F-AABE-F7846D8D54E4}" destId="{D61C9B50-ABD3-41E9-AECB-D752AE2C3A45}" srcOrd="0" destOrd="0" presId="urn:microsoft.com/office/officeart/2005/8/layout/orgChart1"/>
    <dgm:cxn modelId="{9BC864D5-8396-46F7-8A2B-57513E22A166}" srcId="{2FA3C065-1F7D-4A6F-BA93-E2710C8DE54C}" destId="{39BE23B3-4BEE-44E8-8BB3-153B3A861084}" srcOrd="0" destOrd="0" parTransId="{8BE519A0-9DA6-421B-91A4-CE40CC05C59A}" sibTransId="{57ED956E-F47D-428D-BB03-B9EF7800726E}"/>
    <dgm:cxn modelId="{770DE3E2-1F5A-445C-AE06-25D12E2598EF}" type="presOf" srcId="{39BE23B3-4BEE-44E8-8BB3-153B3A861084}" destId="{886F86BC-08E6-4EDF-85F2-CCDD5363D859}" srcOrd="0" destOrd="0" presId="urn:microsoft.com/office/officeart/2005/8/layout/orgChart1"/>
    <dgm:cxn modelId="{71C4AAFF-FAA7-437D-AC01-F75D2C1D0E6D}" type="presOf" srcId="{65086EB1-35FB-400F-BF4F-68381813A213}" destId="{A028D307-E20B-4E3D-8394-3062D830A170}" srcOrd="0" destOrd="0" presId="urn:microsoft.com/office/officeart/2005/8/layout/orgChart1"/>
    <dgm:cxn modelId="{836E877B-1D04-4100-9FDD-4A994A526D5E}" type="presParOf" srcId="{241EE5CC-9403-4D96-8BC6-92977913C82D}" destId="{63D5F81C-B66C-4B71-9269-F4ED28D8C789}" srcOrd="0" destOrd="0" presId="urn:microsoft.com/office/officeart/2005/8/layout/orgChart1"/>
    <dgm:cxn modelId="{54AD160A-9BDD-478B-BE49-C94B126297CB}" type="presParOf" srcId="{63D5F81C-B66C-4B71-9269-F4ED28D8C789}" destId="{5B71183D-92F0-4EE9-B008-91C8F4F913C2}" srcOrd="0" destOrd="0" presId="urn:microsoft.com/office/officeart/2005/8/layout/orgChart1"/>
    <dgm:cxn modelId="{2A0330AD-EA50-4375-B321-0D7F6AFA8736}" type="presParOf" srcId="{5B71183D-92F0-4EE9-B008-91C8F4F913C2}" destId="{CF25DDDA-E8EA-401C-9521-B485C349F3E6}" srcOrd="0" destOrd="0" presId="urn:microsoft.com/office/officeart/2005/8/layout/orgChart1"/>
    <dgm:cxn modelId="{B1965CC6-08C0-4A11-A765-D39815D4B816}" type="presParOf" srcId="{5B71183D-92F0-4EE9-B008-91C8F4F913C2}" destId="{D40843F6-2629-40CB-B5E3-30F1048E69AA}" srcOrd="1" destOrd="0" presId="urn:microsoft.com/office/officeart/2005/8/layout/orgChart1"/>
    <dgm:cxn modelId="{8170A636-8307-4492-9AA9-0212BE33F9B9}" type="presParOf" srcId="{63D5F81C-B66C-4B71-9269-F4ED28D8C789}" destId="{CAE0B47F-4013-4A11-A74E-80BC298893FC}" srcOrd="1" destOrd="0" presId="urn:microsoft.com/office/officeart/2005/8/layout/orgChart1"/>
    <dgm:cxn modelId="{324F3B4B-B401-4A74-B3AC-517197739787}" type="presParOf" srcId="{CAE0B47F-4013-4A11-A74E-80BC298893FC}" destId="{CD647401-D333-4F26-9188-665D0685BC9A}" srcOrd="0" destOrd="0" presId="urn:microsoft.com/office/officeart/2005/8/layout/orgChart1"/>
    <dgm:cxn modelId="{C51E0CEC-A280-4215-B3F4-F422FEDF0A84}" type="presParOf" srcId="{CAE0B47F-4013-4A11-A74E-80BC298893FC}" destId="{709A2243-1BA7-444A-B43E-564F31FA85D3}" srcOrd="1" destOrd="0" presId="urn:microsoft.com/office/officeart/2005/8/layout/orgChart1"/>
    <dgm:cxn modelId="{E66B45DB-33B3-4442-A7AB-FBF80B685847}" type="presParOf" srcId="{709A2243-1BA7-444A-B43E-564F31FA85D3}" destId="{08D50261-0DEB-4EA6-A3EF-BDFB2B216AF2}" srcOrd="0" destOrd="0" presId="urn:microsoft.com/office/officeart/2005/8/layout/orgChart1"/>
    <dgm:cxn modelId="{5B6840F7-05A9-4299-9169-1EE9D6A20158}" type="presParOf" srcId="{08D50261-0DEB-4EA6-A3EF-BDFB2B216AF2}" destId="{886F86BC-08E6-4EDF-85F2-CCDD5363D859}" srcOrd="0" destOrd="0" presId="urn:microsoft.com/office/officeart/2005/8/layout/orgChart1"/>
    <dgm:cxn modelId="{18826CAF-8276-47E2-BDCD-1B37A74A2570}" type="presParOf" srcId="{08D50261-0DEB-4EA6-A3EF-BDFB2B216AF2}" destId="{45C3A25E-B311-41DD-956E-BB016A5DBC33}" srcOrd="1" destOrd="0" presId="urn:microsoft.com/office/officeart/2005/8/layout/orgChart1"/>
    <dgm:cxn modelId="{9FDDBEE9-2912-444B-BB27-CB7AB484D1E5}" type="presParOf" srcId="{709A2243-1BA7-444A-B43E-564F31FA85D3}" destId="{F6C71131-4C0D-422C-A388-7FEB2603426E}" srcOrd="1" destOrd="0" presId="urn:microsoft.com/office/officeart/2005/8/layout/orgChart1"/>
    <dgm:cxn modelId="{A61F80DB-8059-4EA9-B88C-45F5018BB6C8}" type="presParOf" srcId="{709A2243-1BA7-444A-B43E-564F31FA85D3}" destId="{258A7FEE-D38E-40C7-B4B6-079A62531619}" srcOrd="2" destOrd="0" presId="urn:microsoft.com/office/officeart/2005/8/layout/orgChart1"/>
    <dgm:cxn modelId="{5FA6C691-2FDE-4D3B-A9E2-8B47AFECF375}" type="presParOf" srcId="{CAE0B47F-4013-4A11-A74E-80BC298893FC}" destId="{33293A8D-B29A-4886-9440-11E01DCB9E2A}" srcOrd="2" destOrd="0" presId="urn:microsoft.com/office/officeart/2005/8/layout/orgChart1"/>
    <dgm:cxn modelId="{181F93D9-6453-4569-8D20-3BD0B69D45C9}" type="presParOf" srcId="{CAE0B47F-4013-4A11-A74E-80BC298893FC}" destId="{176A44F5-7969-4C15-ACEC-583AE35D5EF9}" srcOrd="3" destOrd="0" presId="urn:microsoft.com/office/officeart/2005/8/layout/orgChart1"/>
    <dgm:cxn modelId="{1563962C-7982-4DD8-9889-FDCCA7BC0005}" type="presParOf" srcId="{176A44F5-7969-4C15-ACEC-583AE35D5EF9}" destId="{83CC6929-BE0C-4F4C-9F71-FB283AC09C33}" srcOrd="0" destOrd="0" presId="urn:microsoft.com/office/officeart/2005/8/layout/orgChart1"/>
    <dgm:cxn modelId="{A40AB287-831A-45EB-809C-926CCD40923F}" type="presParOf" srcId="{83CC6929-BE0C-4F4C-9F71-FB283AC09C33}" destId="{A028D307-E20B-4E3D-8394-3062D830A170}" srcOrd="0" destOrd="0" presId="urn:microsoft.com/office/officeart/2005/8/layout/orgChart1"/>
    <dgm:cxn modelId="{585D52A9-5F3E-4737-9840-FCA3DC3C6BF2}" type="presParOf" srcId="{83CC6929-BE0C-4F4C-9F71-FB283AC09C33}" destId="{5FDAF76F-8A5A-460F-BBB5-CE3DA132C6BD}" srcOrd="1" destOrd="0" presId="urn:microsoft.com/office/officeart/2005/8/layout/orgChart1"/>
    <dgm:cxn modelId="{9BB3228E-5242-4294-A8FE-069D78274F11}" type="presParOf" srcId="{176A44F5-7969-4C15-ACEC-583AE35D5EF9}" destId="{3F622EA0-E787-4C29-9245-1353F3BA3C19}" srcOrd="1" destOrd="0" presId="urn:microsoft.com/office/officeart/2005/8/layout/orgChart1"/>
    <dgm:cxn modelId="{B2619C37-7EC8-4234-8867-C6F009CFD2F4}" type="presParOf" srcId="{176A44F5-7969-4C15-ACEC-583AE35D5EF9}" destId="{4F93E17D-67BC-42FF-9181-8B14C97FE72D}" srcOrd="2" destOrd="0" presId="urn:microsoft.com/office/officeart/2005/8/layout/orgChart1"/>
    <dgm:cxn modelId="{6E139C0E-6C23-4B1E-B1A6-BE1E59DD31DC}" type="presParOf" srcId="{CAE0B47F-4013-4A11-A74E-80BC298893FC}" destId="{5C48163B-0DEE-497C-A17C-EC917982D4E6}" srcOrd="4" destOrd="0" presId="urn:microsoft.com/office/officeart/2005/8/layout/orgChart1"/>
    <dgm:cxn modelId="{F4BD26C4-06B0-4C0A-8D2D-8B63D5544272}" type="presParOf" srcId="{CAE0B47F-4013-4A11-A74E-80BC298893FC}" destId="{86FE2A86-EABB-4315-AE48-5EC1870A6CF6}" srcOrd="5" destOrd="0" presId="urn:microsoft.com/office/officeart/2005/8/layout/orgChart1"/>
    <dgm:cxn modelId="{91A5F225-9175-4D18-9429-35F73BB87FA0}" type="presParOf" srcId="{86FE2A86-EABB-4315-AE48-5EC1870A6CF6}" destId="{D351D224-1D95-4BB4-B2B7-D82FD5407BF1}" srcOrd="0" destOrd="0" presId="urn:microsoft.com/office/officeart/2005/8/layout/orgChart1"/>
    <dgm:cxn modelId="{CDBD2712-30C2-49C8-BE33-2528808FFD8A}" type="presParOf" srcId="{D351D224-1D95-4BB4-B2B7-D82FD5407BF1}" destId="{2E4433A5-438B-482D-8150-8CB4F7184C41}" srcOrd="0" destOrd="0" presId="urn:microsoft.com/office/officeart/2005/8/layout/orgChart1"/>
    <dgm:cxn modelId="{0C0377C4-2BC2-478D-8FF9-9C836636FDEB}" type="presParOf" srcId="{D351D224-1D95-4BB4-B2B7-D82FD5407BF1}" destId="{4D939E4D-B0E2-4D33-A466-50F258F37C2E}" srcOrd="1" destOrd="0" presId="urn:microsoft.com/office/officeart/2005/8/layout/orgChart1"/>
    <dgm:cxn modelId="{10CBF76F-82CB-43F4-A535-747AC7BCB4F5}" type="presParOf" srcId="{86FE2A86-EABB-4315-AE48-5EC1870A6CF6}" destId="{97E998E6-B1A8-414D-A90E-874298193B6D}" srcOrd="1" destOrd="0" presId="urn:microsoft.com/office/officeart/2005/8/layout/orgChart1"/>
    <dgm:cxn modelId="{8AA37E77-4FCA-432D-BBD9-E3CBDAE1890D}" type="presParOf" srcId="{86FE2A86-EABB-4315-AE48-5EC1870A6CF6}" destId="{32B50148-CBBF-449A-BBE5-4535F08C09C3}" srcOrd="2" destOrd="0" presId="urn:microsoft.com/office/officeart/2005/8/layout/orgChart1"/>
    <dgm:cxn modelId="{B5E70598-293D-44A4-9FB9-6CCC4CF6F043}" type="presParOf" srcId="{CAE0B47F-4013-4A11-A74E-80BC298893FC}" destId="{D61C9B50-ABD3-41E9-AECB-D752AE2C3A45}" srcOrd="6" destOrd="0" presId="urn:microsoft.com/office/officeart/2005/8/layout/orgChart1"/>
    <dgm:cxn modelId="{31CD58EF-D862-457F-BF08-3BD997884A3B}" type="presParOf" srcId="{CAE0B47F-4013-4A11-A74E-80BC298893FC}" destId="{9E269E4A-2099-4257-A974-1DB498C38A9B}" srcOrd="7" destOrd="0" presId="urn:microsoft.com/office/officeart/2005/8/layout/orgChart1"/>
    <dgm:cxn modelId="{86BB49ED-EBBB-45B1-8E0B-8A4B87DA2C01}" type="presParOf" srcId="{9E269E4A-2099-4257-A974-1DB498C38A9B}" destId="{8B58AEF5-D5C1-4FC8-829E-9D178388D889}" srcOrd="0" destOrd="0" presId="urn:microsoft.com/office/officeart/2005/8/layout/orgChart1"/>
    <dgm:cxn modelId="{7F094AD5-77F9-4418-9179-53ABEEC0A86A}" type="presParOf" srcId="{8B58AEF5-D5C1-4FC8-829E-9D178388D889}" destId="{F50DD303-6D70-4EBE-8921-DEEF117695FB}" srcOrd="0" destOrd="0" presId="urn:microsoft.com/office/officeart/2005/8/layout/orgChart1"/>
    <dgm:cxn modelId="{6135E5A2-9438-44F2-B7B4-9B45A19D2394}" type="presParOf" srcId="{8B58AEF5-D5C1-4FC8-829E-9D178388D889}" destId="{535BC18A-16E5-45B5-ADEE-5B18A8F14E05}" srcOrd="1" destOrd="0" presId="urn:microsoft.com/office/officeart/2005/8/layout/orgChart1"/>
    <dgm:cxn modelId="{C3B30B55-0032-4344-BA15-28C926BC2173}" type="presParOf" srcId="{9E269E4A-2099-4257-A974-1DB498C38A9B}" destId="{2F13BD2C-3293-4776-AE60-44320DF276FC}" srcOrd="1" destOrd="0" presId="urn:microsoft.com/office/officeart/2005/8/layout/orgChart1"/>
    <dgm:cxn modelId="{8B46957C-2DFA-4D83-876D-F7926E3B7E8A}" type="presParOf" srcId="{9E269E4A-2099-4257-A974-1DB498C38A9B}" destId="{97F185B2-16DB-4182-8D15-DD118DE94D63}" srcOrd="2" destOrd="0" presId="urn:microsoft.com/office/officeart/2005/8/layout/orgChart1"/>
    <dgm:cxn modelId="{1E678B8D-A5C1-4A6A-B8A9-912548431221}" type="presParOf" srcId="{63D5F81C-B66C-4B71-9269-F4ED28D8C789}" destId="{A95FB81B-424B-424C-B7E3-8ABD852045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6821C-5350-4C7F-8EA5-7678AA9B584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FA3C065-1F7D-4A6F-BA93-E2710C8DE54C}">
      <dgm:prSet phldrT="[Text]"/>
      <dgm:spPr/>
      <dgm:t>
        <a:bodyPr/>
        <a:lstStyle/>
        <a:p>
          <a:r>
            <a:rPr lang="en-US" dirty="0"/>
            <a:t>Classroom session</a:t>
          </a:r>
          <a:endParaRPr lang="en-GB" dirty="0"/>
        </a:p>
      </dgm:t>
    </dgm:pt>
    <dgm:pt modelId="{8215ACC8-F9F0-45AB-A3D9-D717CF1B5D61}" type="parTrans" cxnId="{7DE9479D-E995-404F-A31E-DE6A7FB3FE1E}">
      <dgm:prSet/>
      <dgm:spPr/>
      <dgm:t>
        <a:bodyPr/>
        <a:lstStyle/>
        <a:p>
          <a:endParaRPr lang="en-GB"/>
        </a:p>
      </dgm:t>
    </dgm:pt>
    <dgm:pt modelId="{582B531B-43CB-445E-BCDD-26719DE17A14}" type="sibTrans" cxnId="{7DE9479D-E995-404F-A31E-DE6A7FB3FE1E}">
      <dgm:prSet/>
      <dgm:spPr/>
      <dgm:t>
        <a:bodyPr/>
        <a:lstStyle/>
        <a:p>
          <a:endParaRPr lang="en-GB"/>
        </a:p>
      </dgm:t>
    </dgm:pt>
    <dgm:pt modelId="{39BE23B3-4BEE-44E8-8BB3-153B3A861084}">
      <dgm:prSet phldrT="[Text]"/>
      <dgm:spPr/>
      <dgm:t>
        <a:bodyPr/>
        <a:lstStyle/>
        <a:p>
          <a:r>
            <a:rPr lang="en-US" dirty="0"/>
            <a:t>Lecture</a:t>
          </a:r>
          <a:endParaRPr lang="en-GB" dirty="0"/>
        </a:p>
      </dgm:t>
    </dgm:pt>
    <dgm:pt modelId="{8BE519A0-9DA6-421B-91A4-CE40CC05C59A}" type="parTrans" cxnId="{9BC864D5-8396-46F7-8A2B-57513E22A166}">
      <dgm:prSet/>
      <dgm:spPr/>
      <dgm:t>
        <a:bodyPr/>
        <a:lstStyle/>
        <a:p>
          <a:endParaRPr lang="en-GB"/>
        </a:p>
      </dgm:t>
    </dgm:pt>
    <dgm:pt modelId="{57ED956E-F47D-428D-BB03-B9EF7800726E}" type="sibTrans" cxnId="{9BC864D5-8396-46F7-8A2B-57513E22A166}">
      <dgm:prSet/>
      <dgm:spPr/>
      <dgm:t>
        <a:bodyPr/>
        <a:lstStyle/>
        <a:p>
          <a:endParaRPr lang="en-GB"/>
        </a:p>
      </dgm:t>
    </dgm:pt>
    <dgm:pt modelId="{65086EB1-35FB-400F-BF4F-68381813A213}">
      <dgm:prSet phldrT="[Text]"/>
      <dgm:spPr/>
      <dgm:t>
        <a:bodyPr/>
        <a:lstStyle/>
        <a:p>
          <a:r>
            <a:rPr lang="en-US" dirty="0"/>
            <a:t>Exercises</a:t>
          </a:r>
          <a:endParaRPr lang="en-GB" dirty="0"/>
        </a:p>
      </dgm:t>
    </dgm:pt>
    <dgm:pt modelId="{193C06ED-3870-422E-A262-23E043AD1A09}" type="parTrans" cxnId="{D67DEDA1-CB4C-4893-A66B-B5E09D19E2FC}">
      <dgm:prSet/>
      <dgm:spPr/>
      <dgm:t>
        <a:bodyPr/>
        <a:lstStyle/>
        <a:p>
          <a:endParaRPr lang="en-GB"/>
        </a:p>
      </dgm:t>
    </dgm:pt>
    <dgm:pt modelId="{A2599A7A-003A-4CAB-831D-8CF13323C46E}" type="sibTrans" cxnId="{D67DEDA1-CB4C-4893-A66B-B5E09D19E2FC}">
      <dgm:prSet/>
      <dgm:spPr/>
      <dgm:t>
        <a:bodyPr/>
        <a:lstStyle/>
        <a:p>
          <a:endParaRPr lang="en-GB"/>
        </a:p>
      </dgm:t>
    </dgm:pt>
    <dgm:pt modelId="{FDA55AAB-0BE8-4364-8A1B-78F083EEEF68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Knowledge readings</a:t>
          </a:r>
          <a:endParaRPr lang="en-GB" dirty="0"/>
        </a:p>
      </dgm:t>
    </dgm:pt>
    <dgm:pt modelId="{9D088AF3-95A8-461E-B619-B1073CBBA637}" type="parTrans" cxnId="{AC3293B2-B460-4CB2-ABAC-1B9A26457C7F}">
      <dgm:prSet/>
      <dgm:spPr/>
      <dgm:t>
        <a:bodyPr/>
        <a:lstStyle/>
        <a:p>
          <a:endParaRPr lang="en-GB"/>
        </a:p>
      </dgm:t>
    </dgm:pt>
    <dgm:pt modelId="{7B99E36C-3C04-43BC-A303-486F5F8CA3FF}" type="sibTrans" cxnId="{AC3293B2-B460-4CB2-ABAC-1B9A26457C7F}">
      <dgm:prSet/>
      <dgm:spPr/>
      <dgm:t>
        <a:bodyPr/>
        <a:lstStyle/>
        <a:p>
          <a:endParaRPr lang="en-GB"/>
        </a:p>
      </dgm:t>
    </dgm:pt>
    <dgm:pt modelId="{16DC7C9A-9196-4DC4-8ED6-769C39AE78FF}">
      <dgm:prSet/>
      <dgm:spPr/>
      <dgm:t>
        <a:bodyPr/>
        <a:lstStyle/>
        <a:p>
          <a:r>
            <a:rPr lang="en-US" dirty="0"/>
            <a:t>Individual assignment</a:t>
          </a:r>
          <a:endParaRPr lang="en-GB" dirty="0"/>
        </a:p>
      </dgm:t>
    </dgm:pt>
    <dgm:pt modelId="{1C2961B2-F462-4536-A8FE-42F229B63A10}" type="parTrans" cxnId="{7624FF9E-4050-4179-B3EE-E3A3E1202623}">
      <dgm:prSet/>
      <dgm:spPr/>
      <dgm:t>
        <a:bodyPr/>
        <a:lstStyle/>
        <a:p>
          <a:endParaRPr lang="en-GB"/>
        </a:p>
      </dgm:t>
    </dgm:pt>
    <dgm:pt modelId="{D1E51F87-6A83-4876-8017-3B766F56B12C}" type="sibTrans" cxnId="{7624FF9E-4050-4179-B3EE-E3A3E1202623}">
      <dgm:prSet/>
      <dgm:spPr/>
      <dgm:t>
        <a:bodyPr/>
        <a:lstStyle/>
        <a:p>
          <a:endParaRPr lang="en-GB"/>
        </a:p>
      </dgm:t>
    </dgm:pt>
    <dgm:pt modelId="{241EE5CC-9403-4D96-8BC6-92977913C82D}" type="pres">
      <dgm:prSet presAssocID="{42D6821C-5350-4C7F-8EA5-7678AA9B5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D5F81C-B66C-4B71-9269-F4ED28D8C789}" type="pres">
      <dgm:prSet presAssocID="{2FA3C065-1F7D-4A6F-BA93-E2710C8DE54C}" presName="hierRoot1" presStyleCnt="0">
        <dgm:presLayoutVars>
          <dgm:hierBranch val="init"/>
        </dgm:presLayoutVars>
      </dgm:prSet>
      <dgm:spPr/>
    </dgm:pt>
    <dgm:pt modelId="{5B71183D-92F0-4EE9-B008-91C8F4F913C2}" type="pres">
      <dgm:prSet presAssocID="{2FA3C065-1F7D-4A6F-BA93-E2710C8DE54C}" presName="rootComposite1" presStyleCnt="0"/>
      <dgm:spPr/>
    </dgm:pt>
    <dgm:pt modelId="{CF25DDDA-E8EA-401C-9521-B485C349F3E6}" type="pres">
      <dgm:prSet presAssocID="{2FA3C065-1F7D-4A6F-BA93-E2710C8DE54C}" presName="rootText1" presStyleLbl="node0" presStyleIdx="0" presStyleCnt="1">
        <dgm:presLayoutVars>
          <dgm:chPref val="3"/>
        </dgm:presLayoutVars>
      </dgm:prSet>
      <dgm:spPr/>
    </dgm:pt>
    <dgm:pt modelId="{D40843F6-2629-40CB-B5E3-30F1048E69AA}" type="pres">
      <dgm:prSet presAssocID="{2FA3C065-1F7D-4A6F-BA93-E2710C8DE54C}" presName="rootConnector1" presStyleLbl="node1" presStyleIdx="0" presStyleCnt="0"/>
      <dgm:spPr/>
    </dgm:pt>
    <dgm:pt modelId="{CAE0B47F-4013-4A11-A74E-80BC298893FC}" type="pres">
      <dgm:prSet presAssocID="{2FA3C065-1F7D-4A6F-BA93-E2710C8DE54C}" presName="hierChild2" presStyleCnt="0"/>
      <dgm:spPr/>
    </dgm:pt>
    <dgm:pt modelId="{CD647401-D333-4F26-9188-665D0685BC9A}" type="pres">
      <dgm:prSet presAssocID="{8BE519A0-9DA6-421B-91A4-CE40CC05C59A}" presName="Name37" presStyleLbl="parChTrans1D2" presStyleIdx="0" presStyleCnt="4"/>
      <dgm:spPr/>
    </dgm:pt>
    <dgm:pt modelId="{709A2243-1BA7-444A-B43E-564F31FA85D3}" type="pres">
      <dgm:prSet presAssocID="{39BE23B3-4BEE-44E8-8BB3-153B3A861084}" presName="hierRoot2" presStyleCnt="0">
        <dgm:presLayoutVars>
          <dgm:hierBranch val="init"/>
        </dgm:presLayoutVars>
      </dgm:prSet>
      <dgm:spPr/>
    </dgm:pt>
    <dgm:pt modelId="{08D50261-0DEB-4EA6-A3EF-BDFB2B216AF2}" type="pres">
      <dgm:prSet presAssocID="{39BE23B3-4BEE-44E8-8BB3-153B3A861084}" presName="rootComposite" presStyleCnt="0"/>
      <dgm:spPr/>
    </dgm:pt>
    <dgm:pt modelId="{886F86BC-08E6-4EDF-85F2-CCDD5363D859}" type="pres">
      <dgm:prSet presAssocID="{39BE23B3-4BEE-44E8-8BB3-153B3A861084}" presName="rootText" presStyleLbl="node2" presStyleIdx="0" presStyleCnt="4">
        <dgm:presLayoutVars>
          <dgm:chPref val="3"/>
        </dgm:presLayoutVars>
      </dgm:prSet>
      <dgm:spPr/>
    </dgm:pt>
    <dgm:pt modelId="{45C3A25E-B311-41DD-956E-BB016A5DBC33}" type="pres">
      <dgm:prSet presAssocID="{39BE23B3-4BEE-44E8-8BB3-153B3A861084}" presName="rootConnector" presStyleLbl="node2" presStyleIdx="0" presStyleCnt="4"/>
      <dgm:spPr/>
    </dgm:pt>
    <dgm:pt modelId="{F6C71131-4C0D-422C-A388-7FEB2603426E}" type="pres">
      <dgm:prSet presAssocID="{39BE23B3-4BEE-44E8-8BB3-153B3A861084}" presName="hierChild4" presStyleCnt="0"/>
      <dgm:spPr/>
    </dgm:pt>
    <dgm:pt modelId="{258A7FEE-D38E-40C7-B4B6-079A62531619}" type="pres">
      <dgm:prSet presAssocID="{39BE23B3-4BEE-44E8-8BB3-153B3A861084}" presName="hierChild5" presStyleCnt="0"/>
      <dgm:spPr/>
    </dgm:pt>
    <dgm:pt modelId="{33293A8D-B29A-4886-9440-11E01DCB9E2A}" type="pres">
      <dgm:prSet presAssocID="{193C06ED-3870-422E-A262-23E043AD1A09}" presName="Name37" presStyleLbl="parChTrans1D2" presStyleIdx="1" presStyleCnt="4"/>
      <dgm:spPr/>
    </dgm:pt>
    <dgm:pt modelId="{176A44F5-7969-4C15-ACEC-583AE35D5EF9}" type="pres">
      <dgm:prSet presAssocID="{65086EB1-35FB-400F-BF4F-68381813A213}" presName="hierRoot2" presStyleCnt="0">
        <dgm:presLayoutVars>
          <dgm:hierBranch val="init"/>
        </dgm:presLayoutVars>
      </dgm:prSet>
      <dgm:spPr/>
    </dgm:pt>
    <dgm:pt modelId="{83CC6929-BE0C-4F4C-9F71-FB283AC09C33}" type="pres">
      <dgm:prSet presAssocID="{65086EB1-35FB-400F-BF4F-68381813A213}" presName="rootComposite" presStyleCnt="0"/>
      <dgm:spPr/>
    </dgm:pt>
    <dgm:pt modelId="{A028D307-E20B-4E3D-8394-3062D830A170}" type="pres">
      <dgm:prSet presAssocID="{65086EB1-35FB-400F-BF4F-68381813A213}" presName="rootText" presStyleLbl="node2" presStyleIdx="1" presStyleCnt="4">
        <dgm:presLayoutVars>
          <dgm:chPref val="3"/>
        </dgm:presLayoutVars>
      </dgm:prSet>
      <dgm:spPr/>
    </dgm:pt>
    <dgm:pt modelId="{5FDAF76F-8A5A-460F-BBB5-CE3DA132C6BD}" type="pres">
      <dgm:prSet presAssocID="{65086EB1-35FB-400F-BF4F-68381813A213}" presName="rootConnector" presStyleLbl="node2" presStyleIdx="1" presStyleCnt="4"/>
      <dgm:spPr/>
    </dgm:pt>
    <dgm:pt modelId="{3F622EA0-E787-4C29-9245-1353F3BA3C19}" type="pres">
      <dgm:prSet presAssocID="{65086EB1-35FB-400F-BF4F-68381813A213}" presName="hierChild4" presStyleCnt="0"/>
      <dgm:spPr/>
    </dgm:pt>
    <dgm:pt modelId="{4F93E17D-67BC-42FF-9181-8B14C97FE72D}" type="pres">
      <dgm:prSet presAssocID="{65086EB1-35FB-400F-BF4F-68381813A213}" presName="hierChild5" presStyleCnt="0"/>
      <dgm:spPr/>
    </dgm:pt>
    <dgm:pt modelId="{5C48163B-0DEE-497C-A17C-EC917982D4E6}" type="pres">
      <dgm:prSet presAssocID="{9D088AF3-95A8-461E-B619-B1073CBBA637}" presName="Name37" presStyleLbl="parChTrans1D2" presStyleIdx="2" presStyleCnt="4"/>
      <dgm:spPr/>
    </dgm:pt>
    <dgm:pt modelId="{86FE2A86-EABB-4315-AE48-5EC1870A6CF6}" type="pres">
      <dgm:prSet presAssocID="{FDA55AAB-0BE8-4364-8A1B-78F083EEEF68}" presName="hierRoot2" presStyleCnt="0">
        <dgm:presLayoutVars>
          <dgm:hierBranch val="init"/>
        </dgm:presLayoutVars>
      </dgm:prSet>
      <dgm:spPr/>
    </dgm:pt>
    <dgm:pt modelId="{D351D224-1D95-4BB4-B2B7-D82FD5407BF1}" type="pres">
      <dgm:prSet presAssocID="{FDA55AAB-0BE8-4364-8A1B-78F083EEEF68}" presName="rootComposite" presStyleCnt="0"/>
      <dgm:spPr/>
    </dgm:pt>
    <dgm:pt modelId="{2E4433A5-438B-482D-8150-8CB4F7184C41}" type="pres">
      <dgm:prSet presAssocID="{FDA55AAB-0BE8-4364-8A1B-78F083EEEF68}" presName="rootText" presStyleLbl="node2" presStyleIdx="2" presStyleCnt="4">
        <dgm:presLayoutVars>
          <dgm:chPref val="3"/>
        </dgm:presLayoutVars>
      </dgm:prSet>
      <dgm:spPr/>
    </dgm:pt>
    <dgm:pt modelId="{4D939E4D-B0E2-4D33-A466-50F258F37C2E}" type="pres">
      <dgm:prSet presAssocID="{FDA55AAB-0BE8-4364-8A1B-78F083EEEF68}" presName="rootConnector" presStyleLbl="node2" presStyleIdx="2" presStyleCnt="4"/>
      <dgm:spPr/>
    </dgm:pt>
    <dgm:pt modelId="{97E998E6-B1A8-414D-A90E-874298193B6D}" type="pres">
      <dgm:prSet presAssocID="{FDA55AAB-0BE8-4364-8A1B-78F083EEEF68}" presName="hierChild4" presStyleCnt="0"/>
      <dgm:spPr/>
    </dgm:pt>
    <dgm:pt modelId="{32B50148-CBBF-449A-BBE5-4535F08C09C3}" type="pres">
      <dgm:prSet presAssocID="{FDA55AAB-0BE8-4364-8A1B-78F083EEEF68}" presName="hierChild5" presStyleCnt="0"/>
      <dgm:spPr/>
    </dgm:pt>
    <dgm:pt modelId="{18FF27E5-FC69-407A-B31E-BC9C9D47EC3A}" type="pres">
      <dgm:prSet presAssocID="{1C2961B2-F462-4536-A8FE-42F229B63A10}" presName="Name37" presStyleLbl="parChTrans1D2" presStyleIdx="3" presStyleCnt="4"/>
      <dgm:spPr/>
    </dgm:pt>
    <dgm:pt modelId="{B346A7EF-55E0-464C-B374-2FCDF3CEE079}" type="pres">
      <dgm:prSet presAssocID="{16DC7C9A-9196-4DC4-8ED6-769C39AE78FF}" presName="hierRoot2" presStyleCnt="0">
        <dgm:presLayoutVars>
          <dgm:hierBranch val="init"/>
        </dgm:presLayoutVars>
      </dgm:prSet>
      <dgm:spPr/>
    </dgm:pt>
    <dgm:pt modelId="{D6DEEDF6-8615-4875-AF22-D0AF892D8D35}" type="pres">
      <dgm:prSet presAssocID="{16DC7C9A-9196-4DC4-8ED6-769C39AE78FF}" presName="rootComposite" presStyleCnt="0"/>
      <dgm:spPr/>
    </dgm:pt>
    <dgm:pt modelId="{C08CAFCA-DA81-49EF-9E2B-66BF21092720}" type="pres">
      <dgm:prSet presAssocID="{16DC7C9A-9196-4DC4-8ED6-769C39AE78FF}" presName="rootText" presStyleLbl="node2" presStyleIdx="3" presStyleCnt="4">
        <dgm:presLayoutVars>
          <dgm:chPref val="3"/>
        </dgm:presLayoutVars>
      </dgm:prSet>
      <dgm:spPr/>
    </dgm:pt>
    <dgm:pt modelId="{28AE495B-05E1-4007-9E54-51DBDAA1EB77}" type="pres">
      <dgm:prSet presAssocID="{16DC7C9A-9196-4DC4-8ED6-769C39AE78FF}" presName="rootConnector" presStyleLbl="node2" presStyleIdx="3" presStyleCnt="4"/>
      <dgm:spPr/>
    </dgm:pt>
    <dgm:pt modelId="{BF625489-59BF-4298-A981-60DAFAF8C655}" type="pres">
      <dgm:prSet presAssocID="{16DC7C9A-9196-4DC4-8ED6-769C39AE78FF}" presName="hierChild4" presStyleCnt="0"/>
      <dgm:spPr/>
    </dgm:pt>
    <dgm:pt modelId="{8199AA5C-FE52-405C-9DEB-090DCB50DE12}" type="pres">
      <dgm:prSet presAssocID="{16DC7C9A-9196-4DC4-8ED6-769C39AE78FF}" presName="hierChild5" presStyleCnt="0"/>
      <dgm:spPr/>
    </dgm:pt>
    <dgm:pt modelId="{A95FB81B-424B-424C-B7E3-8ABD8520450D}" type="pres">
      <dgm:prSet presAssocID="{2FA3C065-1F7D-4A6F-BA93-E2710C8DE54C}" presName="hierChild3" presStyleCnt="0"/>
      <dgm:spPr/>
    </dgm:pt>
  </dgm:ptLst>
  <dgm:cxnLst>
    <dgm:cxn modelId="{FDC2D810-1A0D-4007-BD62-799BAF6A39EF}" type="presOf" srcId="{16DC7C9A-9196-4DC4-8ED6-769C39AE78FF}" destId="{28AE495B-05E1-4007-9E54-51DBDAA1EB77}" srcOrd="1" destOrd="0" presId="urn:microsoft.com/office/officeart/2005/8/layout/orgChart1"/>
    <dgm:cxn modelId="{3C933435-605C-45F4-973E-27B749202FD5}" type="presOf" srcId="{FDA55AAB-0BE8-4364-8A1B-78F083EEEF68}" destId="{4D939E4D-B0E2-4D33-A466-50F258F37C2E}" srcOrd="1" destOrd="0" presId="urn:microsoft.com/office/officeart/2005/8/layout/orgChart1"/>
    <dgm:cxn modelId="{1243E65B-D25C-4708-9853-61EC5C3371E2}" type="presOf" srcId="{1C2961B2-F462-4536-A8FE-42F229B63A10}" destId="{18FF27E5-FC69-407A-B31E-BC9C9D47EC3A}" srcOrd="0" destOrd="0" presId="urn:microsoft.com/office/officeart/2005/8/layout/orgChart1"/>
    <dgm:cxn modelId="{2525FF6A-E006-4398-863B-4E7F57A922FA}" type="presOf" srcId="{193C06ED-3870-422E-A262-23E043AD1A09}" destId="{33293A8D-B29A-4886-9440-11E01DCB9E2A}" srcOrd="0" destOrd="0" presId="urn:microsoft.com/office/officeart/2005/8/layout/orgChart1"/>
    <dgm:cxn modelId="{31074053-C961-41A7-BBCD-4BF746A2125A}" type="presOf" srcId="{42D6821C-5350-4C7F-8EA5-7678AA9B5843}" destId="{241EE5CC-9403-4D96-8BC6-92977913C82D}" srcOrd="0" destOrd="0" presId="urn:microsoft.com/office/officeart/2005/8/layout/orgChart1"/>
    <dgm:cxn modelId="{7DE9479D-E995-404F-A31E-DE6A7FB3FE1E}" srcId="{42D6821C-5350-4C7F-8EA5-7678AA9B5843}" destId="{2FA3C065-1F7D-4A6F-BA93-E2710C8DE54C}" srcOrd="0" destOrd="0" parTransId="{8215ACC8-F9F0-45AB-A3D9-D717CF1B5D61}" sibTransId="{582B531B-43CB-445E-BCDD-26719DE17A14}"/>
    <dgm:cxn modelId="{7624FF9E-4050-4179-B3EE-E3A3E1202623}" srcId="{2FA3C065-1F7D-4A6F-BA93-E2710C8DE54C}" destId="{16DC7C9A-9196-4DC4-8ED6-769C39AE78FF}" srcOrd="3" destOrd="0" parTransId="{1C2961B2-F462-4536-A8FE-42F229B63A10}" sibTransId="{D1E51F87-6A83-4876-8017-3B766F56B12C}"/>
    <dgm:cxn modelId="{CE2861A1-88B5-4C06-8F72-20128E7F5872}" type="presOf" srcId="{16DC7C9A-9196-4DC4-8ED6-769C39AE78FF}" destId="{C08CAFCA-DA81-49EF-9E2B-66BF21092720}" srcOrd="0" destOrd="0" presId="urn:microsoft.com/office/officeart/2005/8/layout/orgChart1"/>
    <dgm:cxn modelId="{7D1FA3A1-90AC-4C9B-A4DB-692C6CC3C599}" type="presOf" srcId="{2FA3C065-1F7D-4A6F-BA93-E2710C8DE54C}" destId="{D40843F6-2629-40CB-B5E3-30F1048E69AA}" srcOrd="1" destOrd="0" presId="urn:microsoft.com/office/officeart/2005/8/layout/orgChart1"/>
    <dgm:cxn modelId="{D67DEDA1-CB4C-4893-A66B-B5E09D19E2FC}" srcId="{2FA3C065-1F7D-4A6F-BA93-E2710C8DE54C}" destId="{65086EB1-35FB-400F-BF4F-68381813A213}" srcOrd="1" destOrd="0" parTransId="{193C06ED-3870-422E-A262-23E043AD1A09}" sibTransId="{A2599A7A-003A-4CAB-831D-8CF13323C46E}"/>
    <dgm:cxn modelId="{E12EEAA4-E2E6-4880-896A-CCC01BA098B4}" type="presOf" srcId="{8BE519A0-9DA6-421B-91A4-CE40CC05C59A}" destId="{CD647401-D333-4F26-9188-665D0685BC9A}" srcOrd="0" destOrd="0" presId="urn:microsoft.com/office/officeart/2005/8/layout/orgChart1"/>
    <dgm:cxn modelId="{AC3293B2-B460-4CB2-ABAC-1B9A26457C7F}" srcId="{2FA3C065-1F7D-4A6F-BA93-E2710C8DE54C}" destId="{FDA55AAB-0BE8-4364-8A1B-78F083EEEF68}" srcOrd="2" destOrd="0" parTransId="{9D088AF3-95A8-461E-B619-B1073CBBA637}" sibTransId="{7B99E36C-3C04-43BC-A303-486F5F8CA3FF}"/>
    <dgm:cxn modelId="{A40A7BBA-8B0E-4836-85A3-C6DF368A0E8F}" type="presOf" srcId="{39BE23B3-4BEE-44E8-8BB3-153B3A861084}" destId="{886F86BC-08E6-4EDF-85F2-CCDD5363D859}" srcOrd="0" destOrd="0" presId="urn:microsoft.com/office/officeart/2005/8/layout/orgChart1"/>
    <dgm:cxn modelId="{53D580BF-000F-4FD9-A33D-7FF90EA42C08}" type="presOf" srcId="{FDA55AAB-0BE8-4364-8A1B-78F083EEEF68}" destId="{2E4433A5-438B-482D-8150-8CB4F7184C41}" srcOrd="0" destOrd="0" presId="urn:microsoft.com/office/officeart/2005/8/layout/orgChart1"/>
    <dgm:cxn modelId="{388399C6-4C9A-45AD-9C84-733495D2A0D3}" type="presOf" srcId="{39BE23B3-4BEE-44E8-8BB3-153B3A861084}" destId="{45C3A25E-B311-41DD-956E-BB016A5DBC33}" srcOrd="1" destOrd="0" presId="urn:microsoft.com/office/officeart/2005/8/layout/orgChart1"/>
    <dgm:cxn modelId="{AB3F2BCC-E3A4-46B0-93DF-AB1716CD9BDA}" type="presOf" srcId="{9D088AF3-95A8-461E-B619-B1073CBBA637}" destId="{5C48163B-0DEE-497C-A17C-EC917982D4E6}" srcOrd="0" destOrd="0" presId="urn:microsoft.com/office/officeart/2005/8/layout/orgChart1"/>
    <dgm:cxn modelId="{9BC864D5-8396-46F7-8A2B-57513E22A166}" srcId="{2FA3C065-1F7D-4A6F-BA93-E2710C8DE54C}" destId="{39BE23B3-4BEE-44E8-8BB3-153B3A861084}" srcOrd="0" destOrd="0" parTransId="{8BE519A0-9DA6-421B-91A4-CE40CC05C59A}" sibTransId="{57ED956E-F47D-428D-BB03-B9EF7800726E}"/>
    <dgm:cxn modelId="{100599DE-0CCB-4206-B6EB-54C1DC2683E0}" type="presOf" srcId="{2FA3C065-1F7D-4A6F-BA93-E2710C8DE54C}" destId="{CF25DDDA-E8EA-401C-9521-B485C349F3E6}" srcOrd="0" destOrd="0" presId="urn:microsoft.com/office/officeart/2005/8/layout/orgChart1"/>
    <dgm:cxn modelId="{93D4E7E6-D406-414F-8AF8-004490E920C3}" type="presOf" srcId="{65086EB1-35FB-400F-BF4F-68381813A213}" destId="{A028D307-E20B-4E3D-8394-3062D830A170}" srcOrd="0" destOrd="0" presId="urn:microsoft.com/office/officeart/2005/8/layout/orgChart1"/>
    <dgm:cxn modelId="{A54441FB-7AD7-46E5-9818-9F9139F5E4CE}" type="presOf" srcId="{65086EB1-35FB-400F-BF4F-68381813A213}" destId="{5FDAF76F-8A5A-460F-BBB5-CE3DA132C6BD}" srcOrd="1" destOrd="0" presId="urn:microsoft.com/office/officeart/2005/8/layout/orgChart1"/>
    <dgm:cxn modelId="{77DC0883-2A2D-4E33-B579-5B6C445121CA}" type="presParOf" srcId="{241EE5CC-9403-4D96-8BC6-92977913C82D}" destId="{63D5F81C-B66C-4B71-9269-F4ED28D8C789}" srcOrd="0" destOrd="0" presId="urn:microsoft.com/office/officeart/2005/8/layout/orgChart1"/>
    <dgm:cxn modelId="{4F735D79-4D2A-42D0-8005-3275E1D04986}" type="presParOf" srcId="{63D5F81C-B66C-4B71-9269-F4ED28D8C789}" destId="{5B71183D-92F0-4EE9-B008-91C8F4F913C2}" srcOrd="0" destOrd="0" presId="urn:microsoft.com/office/officeart/2005/8/layout/orgChart1"/>
    <dgm:cxn modelId="{B8170D0E-3DF0-4983-9E7B-992A0772B745}" type="presParOf" srcId="{5B71183D-92F0-4EE9-B008-91C8F4F913C2}" destId="{CF25DDDA-E8EA-401C-9521-B485C349F3E6}" srcOrd="0" destOrd="0" presId="urn:microsoft.com/office/officeart/2005/8/layout/orgChart1"/>
    <dgm:cxn modelId="{0097BCD9-FADB-4BC8-9C52-978FFCBAFC4F}" type="presParOf" srcId="{5B71183D-92F0-4EE9-B008-91C8F4F913C2}" destId="{D40843F6-2629-40CB-B5E3-30F1048E69AA}" srcOrd="1" destOrd="0" presId="urn:microsoft.com/office/officeart/2005/8/layout/orgChart1"/>
    <dgm:cxn modelId="{BD531EDA-FDBF-42A5-B01E-1E8A4A1BBC42}" type="presParOf" srcId="{63D5F81C-B66C-4B71-9269-F4ED28D8C789}" destId="{CAE0B47F-4013-4A11-A74E-80BC298893FC}" srcOrd="1" destOrd="0" presId="urn:microsoft.com/office/officeart/2005/8/layout/orgChart1"/>
    <dgm:cxn modelId="{6EC0AE07-F988-42E1-BA30-4AE12C53DD1A}" type="presParOf" srcId="{CAE0B47F-4013-4A11-A74E-80BC298893FC}" destId="{CD647401-D333-4F26-9188-665D0685BC9A}" srcOrd="0" destOrd="0" presId="urn:microsoft.com/office/officeart/2005/8/layout/orgChart1"/>
    <dgm:cxn modelId="{7AFCA28A-D5BA-4857-A9BE-120F2AAD2250}" type="presParOf" srcId="{CAE0B47F-4013-4A11-A74E-80BC298893FC}" destId="{709A2243-1BA7-444A-B43E-564F31FA85D3}" srcOrd="1" destOrd="0" presId="urn:microsoft.com/office/officeart/2005/8/layout/orgChart1"/>
    <dgm:cxn modelId="{F70A7B61-B5E7-4AC5-8FD7-21D4D1B6BEA9}" type="presParOf" srcId="{709A2243-1BA7-444A-B43E-564F31FA85D3}" destId="{08D50261-0DEB-4EA6-A3EF-BDFB2B216AF2}" srcOrd="0" destOrd="0" presId="urn:microsoft.com/office/officeart/2005/8/layout/orgChart1"/>
    <dgm:cxn modelId="{B53CCA3D-4B5F-4FDD-AE70-907E3D143549}" type="presParOf" srcId="{08D50261-0DEB-4EA6-A3EF-BDFB2B216AF2}" destId="{886F86BC-08E6-4EDF-85F2-CCDD5363D859}" srcOrd="0" destOrd="0" presId="urn:microsoft.com/office/officeart/2005/8/layout/orgChart1"/>
    <dgm:cxn modelId="{9812A594-B01B-44D9-9594-60BDBE77FA52}" type="presParOf" srcId="{08D50261-0DEB-4EA6-A3EF-BDFB2B216AF2}" destId="{45C3A25E-B311-41DD-956E-BB016A5DBC33}" srcOrd="1" destOrd="0" presId="urn:microsoft.com/office/officeart/2005/8/layout/orgChart1"/>
    <dgm:cxn modelId="{C6210228-6F3E-4E61-A51C-89A90986C53B}" type="presParOf" srcId="{709A2243-1BA7-444A-B43E-564F31FA85D3}" destId="{F6C71131-4C0D-422C-A388-7FEB2603426E}" srcOrd="1" destOrd="0" presId="urn:microsoft.com/office/officeart/2005/8/layout/orgChart1"/>
    <dgm:cxn modelId="{D9257185-9FF0-4A6C-9404-D1CEE98BC157}" type="presParOf" srcId="{709A2243-1BA7-444A-B43E-564F31FA85D3}" destId="{258A7FEE-D38E-40C7-B4B6-079A62531619}" srcOrd="2" destOrd="0" presId="urn:microsoft.com/office/officeart/2005/8/layout/orgChart1"/>
    <dgm:cxn modelId="{9CAC63B1-EF70-43DD-B8CB-FEC9CDAF5E8D}" type="presParOf" srcId="{CAE0B47F-4013-4A11-A74E-80BC298893FC}" destId="{33293A8D-B29A-4886-9440-11E01DCB9E2A}" srcOrd="2" destOrd="0" presId="urn:microsoft.com/office/officeart/2005/8/layout/orgChart1"/>
    <dgm:cxn modelId="{546A061F-D766-4E43-8CE1-F5537D5732B9}" type="presParOf" srcId="{CAE0B47F-4013-4A11-A74E-80BC298893FC}" destId="{176A44F5-7969-4C15-ACEC-583AE35D5EF9}" srcOrd="3" destOrd="0" presId="urn:microsoft.com/office/officeart/2005/8/layout/orgChart1"/>
    <dgm:cxn modelId="{EE81ED84-A592-4A2E-88D0-2D5DF34EEFBC}" type="presParOf" srcId="{176A44F5-7969-4C15-ACEC-583AE35D5EF9}" destId="{83CC6929-BE0C-4F4C-9F71-FB283AC09C33}" srcOrd="0" destOrd="0" presId="urn:microsoft.com/office/officeart/2005/8/layout/orgChart1"/>
    <dgm:cxn modelId="{FE0C6DCE-E189-4F7D-8B06-304AD67DA92D}" type="presParOf" srcId="{83CC6929-BE0C-4F4C-9F71-FB283AC09C33}" destId="{A028D307-E20B-4E3D-8394-3062D830A170}" srcOrd="0" destOrd="0" presId="urn:microsoft.com/office/officeart/2005/8/layout/orgChart1"/>
    <dgm:cxn modelId="{E205666E-F589-4EDE-87BF-D2C402186ABF}" type="presParOf" srcId="{83CC6929-BE0C-4F4C-9F71-FB283AC09C33}" destId="{5FDAF76F-8A5A-460F-BBB5-CE3DA132C6BD}" srcOrd="1" destOrd="0" presId="urn:microsoft.com/office/officeart/2005/8/layout/orgChart1"/>
    <dgm:cxn modelId="{E091F4FB-CBC4-4B04-A81A-74B32DD70E16}" type="presParOf" srcId="{176A44F5-7969-4C15-ACEC-583AE35D5EF9}" destId="{3F622EA0-E787-4C29-9245-1353F3BA3C19}" srcOrd="1" destOrd="0" presId="urn:microsoft.com/office/officeart/2005/8/layout/orgChart1"/>
    <dgm:cxn modelId="{E90334CF-F4D7-4194-B5BF-2F083A9ADD54}" type="presParOf" srcId="{176A44F5-7969-4C15-ACEC-583AE35D5EF9}" destId="{4F93E17D-67BC-42FF-9181-8B14C97FE72D}" srcOrd="2" destOrd="0" presId="urn:microsoft.com/office/officeart/2005/8/layout/orgChart1"/>
    <dgm:cxn modelId="{55BD8D2B-562E-47A1-A7E5-753183EAC32A}" type="presParOf" srcId="{CAE0B47F-4013-4A11-A74E-80BC298893FC}" destId="{5C48163B-0DEE-497C-A17C-EC917982D4E6}" srcOrd="4" destOrd="0" presId="urn:microsoft.com/office/officeart/2005/8/layout/orgChart1"/>
    <dgm:cxn modelId="{EBD91D88-7090-4D18-840C-CA5984B8E5EB}" type="presParOf" srcId="{CAE0B47F-4013-4A11-A74E-80BC298893FC}" destId="{86FE2A86-EABB-4315-AE48-5EC1870A6CF6}" srcOrd="5" destOrd="0" presId="urn:microsoft.com/office/officeart/2005/8/layout/orgChart1"/>
    <dgm:cxn modelId="{9D4BB393-A057-472B-959D-73368B0DFD85}" type="presParOf" srcId="{86FE2A86-EABB-4315-AE48-5EC1870A6CF6}" destId="{D351D224-1D95-4BB4-B2B7-D82FD5407BF1}" srcOrd="0" destOrd="0" presId="urn:microsoft.com/office/officeart/2005/8/layout/orgChart1"/>
    <dgm:cxn modelId="{70C2AB6F-6865-44C5-A2E9-2C602DA6ECD9}" type="presParOf" srcId="{D351D224-1D95-4BB4-B2B7-D82FD5407BF1}" destId="{2E4433A5-438B-482D-8150-8CB4F7184C41}" srcOrd="0" destOrd="0" presId="urn:microsoft.com/office/officeart/2005/8/layout/orgChart1"/>
    <dgm:cxn modelId="{8F8FA099-2D57-42C5-9889-DC63F6C1C4CC}" type="presParOf" srcId="{D351D224-1D95-4BB4-B2B7-D82FD5407BF1}" destId="{4D939E4D-B0E2-4D33-A466-50F258F37C2E}" srcOrd="1" destOrd="0" presId="urn:microsoft.com/office/officeart/2005/8/layout/orgChart1"/>
    <dgm:cxn modelId="{25E4FB1F-81DE-4CB3-B3EE-BA852B888AD7}" type="presParOf" srcId="{86FE2A86-EABB-4315-AE48-5EC1870A6CF6}" destId="{97E998E6-B1A8-414D-A90E-874298193B6D}" srcOrd="1" destOrd="0" presId="urn:microsoft.com/office/officeart/2005/8/layout/orgChart1"/>
    <dgm:cxn modelId="{6F3320DB-49C9-4CC8-B161-22C4E2F34A25}" type="presParOf" srcId="{86FE2A86-EABB-4315-AE48-5EC1870A6CF6}" destId="{32B50148-CBBF-449A-BBE5-4535F08C09C3}" srcOrd="2" destOrd="0" presId="urn:microsoft.com/office/officeart/2005/8/layout/orgChart1"/>
    <dgm:cxn modelId="{A6E6065A-3841-4545-AB45-EF46EE535AFD}" type="presParOf" srcId="{CAE0B47F-4013-4A11-A74E-80BC298893FC}" destId="{18FF27E5-FC69-407A-B31E-BC9C9D47EC3A}" srcOrd="6" destOrd="0" presId="urn:microsoft.com/office/officeart/2005/8/layout/orgChart1"/>
    <dgm:cxn modelId="{522CC0F8-BACE-4179-A1DD-5F22A5EE5544}" type="presParOf" srcId="{CAE0B47F-4013-4A11-A74E-80BC298893FC}" destId="{B346A7EF-55E0-464C-B374-2FCDF3CEE079}" srcOrd="7" destOrd="0" presId="urn:microsoft.com/office/officeart/2005/8/layout/orgChart1"/>
    <dgm:cxn modelId="{4B3E15CC-1FE6-4CEE-84D6-E7669E272FB6}" type="presParOf" srcId="{B346A7EF-55E0-464C-B374-2FCDF3CEE079}" destId="{D6DEEDF6-8615-4875-AF22-D0AF892D8D35}" srcOrd="0" destOrd="0" presId="urn:microsoft.com/office/officeart/2005/8/layout/orgChart1"/>
    <dgm:cxn modelId="{4BB5F7AD-AA1C-48DA-A2C5-88F69CCD6567}" type="presParOf" srcId="{D6DEEDF6-8615-4875-AF22-D0AF892D8D35}" destId="{C08CAFCA-DA81-49EF-9E2B-66BF21092720}" srcOrd="0" destOrd="0" presId="urn:microsoft.com/office/officeart/2005/8/layout/orgChart1"/>
    <dgm:cxn modelId="{EC706C48-703F-4FDB-9F6F-853C479E6619}" type="presParOf" srcId="{D6DEEDF6-8615-4875-AF22-D0AF892D8D35}" destId="{28AE495B-05E1-4007-9E54-51DBDAA1EB77}" srcOrd="1" destOrd="0" presId="urn:microsoft.com/office/officeart/2005/8/layout/orgChart1"/>
    <dgm:cxn modelId="{18D18810-FA7D-42B3-8E95-CF50ECDF8899}" type="presParOf" srcId="{B346A7EF-55E0-464C-B374-2FCDF3CEE079}" destId="{BF625489-59BF-4298-A981-60DAFAF8C655}" srcOrd="1" destOrd="0" presId="urn:microsoft.com/office/officeart/2005/8/layout/orgChart1"/>
    <dgm:cxn modelId="{217A32AC-4D4A-48D5-9800-145A3C49F616}" type="presParOf" srcId="{B346A7EF-55E0-464C-B374-2FCDF3CEE079}" destId="{8199AA5C-FE52-405C-9DEB-090DCB50DE12}" srcOrd="2" destOrd="0" presId="urn:microsoft.com/office/officeart/2005/8/layout/orgChart1"/>
    <dgm:cxn modelId="{8AB4EE93-A085-4978-A9BD-A290D4339438}" type="presParOf" srcId="{63D5F81C-B66C-4B71-9269-F4ED28D8C789}" destId="{A95FB81B-424B-424C-B7E3-8ABD852045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7AEC0-6109-4A93-8B99-39BA3301621C}">
      <dsp:nvSpPr>
        <dsp:cNvPr id="0" name=""/>
        <dsp:cNvSpPr/>
      </dsp:nvSpPr>
      <dsp:spPr>
        <a:xfrm>
          <a:off x="7897756" y="1596092"/>
          <a:ext cx="178639" cy="2628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265"/>
              </a:lnTo>
              <a:lnTo>
                <a:pt x="178639" y="262826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15AE0-3148-4D2D-9620-E98A6C9E90A0}">
      <dsp:nvSpPr>
        <dsp:cNvPr id="0" name=""/>
        <dsp:cNvSpPr/>
      </dsp:nvSpPr>
      <dsp:spPr>
        <a:xfrm>
          <a:off x="7897756" y="1596092"/>
          <a:ext cx="162487" cy="1623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532"/>
              </a:lnTo>
              <a:lnTo>
                <a:pt x="162487" y="162353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C9B50-ABD3-41E9-AECB-D752AE2C3A45}">
      <dsp:nvSpPr>
        <dsp:cNvPr id="0" name=""/>
        <dsp:cNvSpPr/>
      </dsp:nvSpPr>
      <dsp:spPr>
        <a:xfrm>
          <a:off x="7897756" y="1596092"/>
          <a:ext cx="329527" cy="626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709"/>
              </a:lnTo>
              <a:lnTo>
                <a:pt x="329527" y="62670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D450E-65CD-4567-B00B-20F619EF4A50}">
      <dsp:nvSpPr>
        <dsp:cNvPr id="0" name=""/>
        <dsp:cNvSpPr/>
      </dsp:nvSpPr>
      <dsp:spPr>
        <a:xfrm>
          <a:off x="5007141" y="537315"/>
          <a:ext cx="3913438" cy="27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5"/>
              </a:lnTo>
              <a:lnTo>
                <a:pt x="3913438" y="105385"/>
              </a:lnTo>
              <a:lnTo>
                <a:pt x="3913438" y="270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8163B-0DEE-497C-A17C-EC917982D4E6}">
      <dsp:nvSpPr>
        <dsp:cNvPr id="0" name=""/>
        <dsp:cNvSpPr/>
      </dsp:nvSpPr>
      <dsp:spPr>
        <a:xfrm>
          <a:off x="2919205" y="537315"/>
          <a:ext cx="2087936" cy="750217"/>
        </a:xfrm>
        <a:custGeom>
          <a:avLst/>
          <a:gdLst/>
          <a:ahLst/>
          <a:cxnLst/>
          <a:rect l="0" t="0" r="0" b="0"/>
          <a:pathLst>
            <a:path>
              <a:moveTo>
                <a:pt x="2087936" y="0"/>
              </a:moveTo>
              <a:lnTo>
                <a:pt x="2087936" y="584752"/>
              </a:lnTo>
              <a:lnTo>
                <a:pt x="0" y="584752"/>
              </a:lnTo>
              <a:lnTo>
                <a:pt x="0" y="7502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D0862-194D-4ADB-BA24-2A7BE168CC5E}">
      <dsp:nvSpPr>
        <dsp:cNvPr id="0" name=""/>
        <dsp:cNvSpPr/>
      </dsp:nvSpPr>
      <dsp:spPr>
        <a:xfrm>
          <a:off x="4764318" y="2066650"/>
          <a:ext cx="255966" cy="1455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558"/>
              </a:lnTo>
              <a:lnTo>
                <a:pt x="255966" y="14555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93A8D-B29A-4886-9440-11E01DCB9E2A}">
      <dsp:nvSpPr>
        <dsp:cNvPr id="0" name=""/>
        <dsp:cNvSpPr/>
      </dsp:nvSpPr>
      <dsp:spPr>
        <a:xfrm>
          <a:off x="5007141" y="537315"/>
          <a:ext cx="387518" cy="7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943"/>
              </a:lnTo>
              <a:lnTo>
                <a:pt x="387518" y="575943"/>
              </a:lnTo>
              <a:lnTo>
                <a:pt x="387518" y="7414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47401-D333-4F26-9188-665D0685BC9A}">
      <dsp:nvSpPr>
        <dsp:cNvPr id="0" name=""/>
        <dsp:cNvSpPr/>
      </dsp:nvSpPr>
      <dsp:spPr>
        <a:xfrm>
          <a:off x="912212" y="537315"/>
          <a:ext cx="4094929" cy="270850"/>
        </a:xfrm>
        <a:custGeom>
          <a:avLst/>
          <a:gdLst/>
          <a:ahLst/>
          <a:cxnLst/>
          <a:rect l="0" t="0" r="0" b="0"/>
          <a:pathLst>
            <a:path>
              <a:moveTo>
                <a:pt x="4094929" y="0"/>
              </a:moveTo>
              <a:lnTo>
                <a:pt x="4094929" y="105385"/>
              </a:lnTo>
              <a:lnTo>
                <a:pt x="0" y="105385"/>
              </a:lnTo>
              <a:lnTo>
                <a:pt x="0" y="270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5DDDA-E8EA-401C-9521-B485C349F3E6}">
      <dsp:nvSpPr>
        <dsp:cNvPr id="0" name=""/>
        <dsp:cNvSpPr/>
      </dsp:nvSpPr>
      <dsp:spPr>
        <a:xfrm>
          <a:off x="3219397" y="37579"/>
          <a:ext cx="3575488" cy="499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Classroom sessions</a:t>
          </a:r>
          <a:endParaRPr lang="en-GB" sz="2400" kern="1200" dirty="0"/>
        </a:p>
      </dsp:txBody>
      <dsp:txXfrm>
        <a:off x="3219397" y="37579"/>
        <a:ext cx="3575488" cy="499735"/>
      </dsp:txXfrm>
    </dsp:sp>
    <dsp:sp modelId="{886F86BC-08E6-4EDF-85F2-CCDD5363D859}">
      <dsp:nvSpPr>
        <dsp:cNvPr id="0" name=""/>
        <dsp:cNvSpPr/>
      </dsp:nvSpPr>
      <dsp:spPr>
        <a:xfrm>
          <a:off x="55522" y="808165"/>
          <a:ext cx="1713379" cy="1788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Lecture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(online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Face2face)</a:t>
          </a:r>
        </a:p>
      </dsp:txBody>
      <dsp:txXfrm>
        <a:off x="55522" y="808165"/>
        <a:ext cx="1713379" cy="1788390"/>
      </dsp:txXfrm>
    </dsp:sp>
    <dsp:sp modelId="{A028D307-E20B-4E3D-8394-3062D830A170}">
      <dsp:nvSpPr>
        <dsp:cNvPr id="0" name=""/>
        <dsp:cNvSpPr/>
      </dsp:nvSpPr>
      <dsp:spPr>
        <a:xfrm>
          <a:off x="4606732" y="1278723"/>
          <a:ext cx="1575854" cy="787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Exercises</a:t>
          </a:r>
          <a:endParaRPr lang="en-GB" sz="2400" kern="1200" dirty="0"/>
        </a:p>
      </dsp:txBody>
      <dsp:txXfrm>
        <a:off x="4606732" y="1278723"/>
        <a:ext cx="1575854" cy="787927"/>
      </dsp:txXfrm>
    </dsp:sp>
    <dsp:sp modelId="{52A78EDF-839F-4EC4-A535-43099667B06E}">
      <dsp:nvSpPr>
        <dsp:cNvPr id="0" name=""/>
        <dsp:cNvSpPr/>
      </dsp:nvSpPr>
      <dsp:spPr>
        <a:xfrm>
          <a:off x="5020284" y="2368182"/>
          <a:ext cx="2217905" cy="230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Designed for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Authentic assessment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Workplace emulation </a:t>
          </a:r>
          <a:endParaRPr lang="en-GB" sz="2400" kern="1200" dirty="0"/>
        </a:p>
      </dsp:txBody>
      <dsp:txXfrm>
        <a:off x="5020284" y="2368182"/>
        <a:ext cx="2217905" cy="2308052"/>
      </dsp:txXfrm>
    </dsp:sp>
    <dsp:sp modelId="{2E4433A5-438B-482D-8150-8CB4F7184C41}">
      <dsp:nvSpPr>
        <dsp:cNvPr id="0" name=""/>
        <dsp:cNvSpPr/>
      </dsp:nvSpPr>
      <dsp:spPr>
        <a:xfrm>
          <a:off x="2103124" y="1287532"/>
          <a:ext cx="1632160" cy="22336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 readings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strike="sngStrike" kern="1200" dirty="0"/>
            <a:t>Flipped classroom</a:t>
          </a:r>
          <a:endParaRPr lang="en-GB" sz="2400" kern="1200" dirty="0"/>
        </a:p>
      </dsp:txBody>
      <dsp:txXfrm>
        <a:off x="2103124" y="1287532"/>
        <a:ext cx="1632160" cy="2233663"/>
      </dsp:txXfrm>
    </dsp:sp>
    <dsp:sp modelId="{71DCE41F-E8D4-448F-AC6C-E0E40F0D1DDA}">
      <dsp:nvSpPr>
        <dsp:cNvPr id="0" name=""/>
        <dsp:cNvSpPr/>
      </dsp:nvSpPr>
      <dsp:spPr>
        <a:xfrm>
          <a:off x="7642050" y="808165"/>
          <a:ext cx="2557060" cy="787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Assessment</a:t>
          </a:r>
          <a:endParaRPr lang="en-GB" sz="2400" kern="1200" dirty="0"/>
        </a:p>
      </dsp:txBody>
      <dsp:txXfrm>
        <a:off x="7642050" y="808165"/>
        <a:ext cx="2557060" cy="787927"/>
      </dsp:txXfrm>
    </dsp:sp>
    <dsp:sp modelId="{F50DD303-6D70-4EBE-8921-DEEF117695FB}">
      <dsp:nvSpPr>
        <dsp:cNvPr id="0" name=""/>
        <dsp:cNvSpPr/>
      </dsp:nvSpPr>
      <dsp:spPr>
        <a:xfrm>
          <a:off x="8227284" y="1828838"/>
          <a:ext cx="2553010" cy="787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Individual assignments</a:t>
          </a:r>
          <a:endParaRPr lang="en-GB" sz="2400" kern="1200" dirty="0"/>
        </a:p>
      </dsp:txBody>
      <dsp:txXfrm>
        <a:off x="8227284" y="1828838"/>
        <a:ext cx="2553010" cy="787927"/>
      </dsp:txXfrm>
    </dsp:sp>
    <dsp:sp modelId="{E5A7F3F4-3BE7-460C-9B86-C33E773AF2CF}">
      <dsp:nvSpPr>
        <dsp:cNvPr id="0" name=""/>
        <dsp:cNvSpPr/>
      </dsp:nvSpPr>
      <dsp:spPr>
        <a:xfrm>
          <a:off x="8060243" y="2825661"/>
          <a:ext cx="2720051" cy="787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Teamwork</a:t>
          </a:r>
          <a:endParaRPr lang="en-GB" sz="2400" kern="1200" dirty="0"/>
        </a:p>
      </dsp:txBody>
      <dsp:txXfrm>
        <a:off x="8060243" y="2825661"/>
        <a:ext cx="2720051" cy="787927"/>
      </dsp:txXfrm>
    </dsp:sp>
    <dsp:sp modelId="{5992C877-DC97-402F-B421-1005539DD858}">
      <dsp:nvSpPr>
        <dsp:cNvPr id="0" name=""/>
        <dsp:cNvSpPr/>
      </dsp:nvSpPr>
      <dsp:spPr>
        <a:xfrm>
          <a:off x="8076395" y="3830394"/>
          <a:ext cx="2703899" cy="787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Each session  (BWMQC)</a:t>
          </a:r>
          <a:endParaRPr lang="en-GB" sz="2400" kern="1200" dirty="0"/>
        </a:p>
      </dsp:txBody>
      <dsp:txXfrm>
        <a:off x="8076395" y="3830394"/>
        <a:ext cx="2703899" cy="787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C9B50-ABD3-41E9-AECB-D752AE2C3A45}">
      <dsp:nvSpPr>
        <dsp:cNvPr id="0" name=""/>
        <dsp:cNvSpPr/>
      </dsp:nvSpPr>
      <dsp:spPr>
        <a:xfrm>
          <a:off x="2590800" y="1025612"/>
          <a:ext cx="2029130" cy="234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7"/>
              </a:lnTo>
              <a:lnTo>
                <a:pt x="2029130" y="117387"/>
              </a:lnTo>
              <a:lnTo>
                <a:pt x="2029130" y="23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8163B-0DEE-497C-A17C-EC917982D4E6}">
      <dsp:nvSpPr>
        <dsp:cNvPr id="0" name=""/>
        <dsp:cNvSpPr/>
      </dsp:nvSpPr>
      <dsp:spPr>
        <a:xfrm>
          <a:off x="2590800" y="1025612"/>
          <a:ext cx="676376" cy="234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7"/>
              </a:lnTo>
              <a:lnTo>
                <a:pt x="676376" y="117387"/>
              </a:lnTo>
              <a:lnTo>
                <a:pt x="676376" y="23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93A8D-B29A-4886-9440-11E01DCB9E2A}">
      <dsp:nvSpPr>
        <dsp:cNvPr id="0" name=""/>
        <dsp:cNvSpPr/>
      </dsp:nvSpPr>
      <dsp:spPr>
        <a:xfrm>
          <a:off x="1914423" y="1025612"/>
          <a:ext cx="676376" cy="234775"/>
        </a:xfrm>
        <a:custGeom>
          <a:avLst/>
          <a:gdLst/>
          <a:ahLst/>
          <a:cxnLst/>
          <a:rect l="0" t="0" r="0" b="0"/>
          <a:pathLst>
            <a:path>
              <a:moveTo>
                <a:pt x="676376" y="0"/>
              </a:moveTo>
              <a:lnTo>
                <a:pt x="676376" y="117387"/>
              </a:lnTo>
              <a:lnTo>
                <a:pt x="0" y="117387"/>
              </a:lnTo>
              <a:lnTo>
                <a:pt x="0" y="23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47401-D333-4F26-9188-665D0685BC9A}">
      <dsp:nvSpPr>
        <dsp:cNvPr id="0" name=""/>
        <dsp:cNvSpPr/>
      </dsp:nvSpPr>
      <dsp:spPr>
        <a:xfrm>
          <a:off x="561669" y="1025612"/>
          <a:ext cx="2029130" cy="234775"/>
        </a:xfrm>
        <a:custGeom>
          <a:avLst/>
          <a:gdLst/>
          <a:ahLst/>
          <a:cxnLst/>
          <a:rect l="0" t="0" r="0" b="0"/>
          <a:pathLst>
            <a:path>
              <a:moveTo>
                <a:pt x="2029130" y="0"/>
              </a:moveTo>
              <a:lnTo>
                <a:pt x="2029130" y="117387"/>
              </a:lnTo>
              <a:lnTo>
                <a:pt x="0" y="117387"/>
              </a:lnTo>
              <a:lnTo>
                <a:pt x="0" y="23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5DDDA-E8EA-401C-9521-B485C349F3E6}">
      <dsp:nvSpPr>
        <dsp:cNvPr id="0" name=""/>
        <dsp:cNvSpPr/>
      </dsp:nvSpPr>
      <dsp:spPr>
        <a:xfrm>
          <a:off x="2031810" y="466623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Classroom session</a:t>
          </a:r>
          <a:endParaRPr lang="en-GB" sz="1700" kern="1200" dirty="0"/>
        </a:p>
      </dsp:txBody>
      <dsp:txXfrm>
        <a:off x="2031810" y="466623"/>
        <a:ext cx="1117978" cy="558989"/>
      </dsp:txXfrm>
    </dsp:sp>
    <dsp:sp modelId="{886F86BC-08E6-4EDF-85F2-CCDD5363D859}">
      <dsp:nvSpPr>
        <dsp:cNvPr id="0" name=""/>
        <dsp:cNvSpPr/>
      </dsp:nvSpPr>
      <dsp:spPr>
        <a:xfrm>
          <a:off x="2680" y="1260387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Lecture</a:t>
          </a:r>
          <a:endParaRPr lang="en-GB" sz="1700" kern="1200" dirty="0"/>
        </a:p>
      </dsp:txBody>
      <dsp:txXfrm>
        <a:off x="2680" y="1260387"/>
        <a:ext cx="1117978" cy="558989"/>
      </dsp:txXfrm>
    </dsp:sp>
    <dsp:sp modelId="{A028D307-E20B-4E3D-8394-3062D830A170}">
      <dsp:nvSpPr>
        <dsp:cNvPr id="0" name=""/>
        <dsp:cNvSpPr/>
      </dsp:nvSpPr>
      <dsp:spPr>
        <a:xfrm>
          <a:off x="1355434" y="1260387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Exercises</a:t>
          </a:r>
          <a:endParaRPr lang="en-GB" sz="1700" kern="1200" dirty="0"/>
        </a:p>
      </dsp:txBody>
      <dsp:txXfrm>
        <a:off x="1355434" y="1260387"/>
        <a:ext cx="1117978" cy="558989"/>
      </dsp:txXfrm>
    </dsp:sp>
    <dsp:sp modelId="{2E4433A5-438B-482D-8150-8CB4F7184C41}">
      <dsp:nvSpPr>
        <dsp:cNvPr id="0" name=""/>
        <dsp:cNvSpPr/>
      </dsp:nvSpPr>
      <dsp:spPr>
        <a:xfrm>
          <a:off x="2708187" y="1260387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Knowledge readings</a:t>
          </a:r>
          <a:endParaRPr lang="en-GB" sz="1700" kern="1200" dirty="0"/>
        </a:p>
      </dsp:txBody>
      <dsp:txXfrm>
        <a:off x="2708187" y="1260387"/>
        <a:ext cx="1117978" cy="558989"/>
      </dsp:txXfrm>
    </dsp:sp>
    <dsp:sp modelId="{F50DD303-6D70-4EBE-8921-DEEF117695FB}">
      <dsp:nvSpPr>
        <dsp:cNvPr id="0" name=""/>
        <dsp:cNvSpPr/>
      </dsp:nvSpPr>
      <dsp:spPr>
        <a:xfrm>
          <a:off x="4060941" y="1260387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 assignment</a:t>
          </a:r>
          <a:endParaRPr lang="en-GB" sz="1700" kern="1200" dirty="0"/>
        </a:p>
      </dsp:txBody>
      <dsp:txXfrm>
        <a:off x="4060941" y="1260387"/>
        <a:ext cx="1117978" cy="558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F27E5-FC69-407A-B31E-BC9C9D47EC3A}">
      <dsp:nvSpPr>
        <dsp:cNvPr id="0" name=""/>
        <dsp:cNvSpPr/>
      </dsp:nvSpPr>
      <dsp:spPr>
        <a:xfrm>
          <a:off x="2590800" y="1025612"/>
          <a:ext cx="2029130" cy="234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7"/>
              </a:lnTo>
              <a:lnTo>
                <a:pt x="2029130" y="117387"/>
              </a:lnTo>
              <a:lnTo>
                <a:pt x="2029130" y="23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8163B-0DEE-497C-A17C-EC917982D4E6}">
      <dsp:nvSpPr>
        <dsp:cNvPr id="0" name=""/>
        <dsp:cNvSpPr/>
      </dsp:nvSpPr>
      <dsp:spPr>
        <a:xfrm>
          <a:off x="2590800" y="1025612"/>
          <a:ext cx="676376" cy="234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7"/>
              </a:lnTo>
              <a:lnTo>
                <a:pt x="676376" y="117387"/>
              </a:lnTo>
              <a:lnTo>
                <a:pt x="676376" y="23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93A8D-B29A-4886-9440-11E01DCB9E2A}">
      <dsp:nvSpPr>
        <dsp:cNvPr id="0" name=""/>
        <dsp:cNvSpPr/>
      </dsp:nvSpPr>
      <dsp:spPr>
        <a:xfrm>
          <a:off x="1914423" y="1025612"/>
          <a:ext cx="676376" cy="234775"/>
        </a:xfrm>
        <a:custGeom>
          <a:avLst/>
          <a:gdLst/>
          <a:ahLst/>
          <a:cxnLst/>
          <a:rect l="0" t="0" r="0" b="0"/>
          <a:pathLst>
            <a:path>
              <a:moveTo>
                <a:pt x="676376" y="0"/>
              </a:moveTo>
              <a:lnTo>
                <a:pt x="676376" y="117387"/>
              </a:lnTo>
              <a:lnTo>
                <a:pt x="0" y="117387"/>
              </a:lnTo>
              <a:lnTo>
                <a:pt x="0" y="23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47401-D333-4F26-9188-665D0685BC9A}">
      <dsp:nvSpPr>
        <dsp:cNvPr id="0" name=""/>
        <dsp:cNvSpPr/>
      </dsp:nvSpPr>
      <dsp:spPr>
        <a:xfrm>
          <a:off x="561669" y="1025612"/>
          <a:ext cx="2029130" cy="234775"/>
        </a:xfrm>
        <a:custGeom>
          <a:avLst/>
          <a:gdLst/>
          <a:ahLst/>
          <a:cxnLst/>
          <a:rect l="0" t="0" r="0" b="0"/>
          <a:pathLst>
            <a:path>
              <a:moveTo>
                <a:pt x="2029130" y="0"/>
              </a:moveTo>
              <a:lnTo>
                <a:pt x="2029130" y="117387"/>
              </a:lnTo>
              <a:lnTo>
                <a:pt x="0" y="117387"/>
              </a:lnTo>
              <a:lnTo>
                <a:pt x="0" y="23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5DDDA-E8EA-401C-9521-B485C349F3E6}">
      <dsp:nvSpPr>
        <dsp:cNvPr id="0" name=""/>
        <dsp:cNvSpPr/>
      </dsp:nvSpPr>
      <dsp:spPr>
        <a:xfrm>
          <a:off x="2031810" y="466623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Classroom session</a:t>
          </a:r>
          <a:endParaRPr lang="en-GB" sz="1700" kern="1200" dirty="0"/>
        </a:p>
      </dsp:txBody>
      <dsp:txXfrm>
        <a:off x="2031810" y="466623"/>
        <a:ext cx="1117978" cy="558989"/>
      </dsp:txXfrm>
    </dsp:sp>
    <dsp:sp modelId="{886F86BC-08E6-4EDF-85F2-CCDD5363D859}">
      <dsp:nvSpPr>
        <dsp:cNvPr id="0" name=""/>
        <dsp:cNvSpPr/>
      </dsp:nvSpPr>
      <dsp:spPr>
        <a:xfrm>
          <a:off x="2680" y="1260387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Lecture</a:t>
          </a:r>
          <a:endParaRPr lang="en-GB" sz="1700" kern="1200" dirty="0"/>
        </a:p>
      </dsp:txBody>
      <dsp:txXfrm>
        <a:off x="2680" y="1260387"/>
        <a:ext cx="1117978" cy="558989"/>
      </dsp:txXfrm>
    </dsp:sp>
    <dsp:sp modelId="{A028D307-E20B-4E3D-8394-3062D830A170}">
      <dsp:nvSpPr>
        <dsp:cNvPr id="0" name=""/>
        <dsp:cNvSpPr/>
      </dsp:nvSpPr>
      <dsp:spPr>
        <a:xfrm>
          <a:off x="1355434" y="1260387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Exercises</a:t>
          </a:r>
          <a:endParaRPr lang="en-GB" sz="1700" kern="1200" dirty="0"/>
        </a:p>
      </dsp:txBody>
      <dsp:txXfrm>
        <a:off x="1355434" y="1260387"/>
        <a:ext cx="1117978" cy="558989"/>
      </dsp:txXfrm>
    </dsp:sp>
    <dsp:sp modelId="{2E4433A5-438B-482D-8150-8CB4F7184C41}">
      <dsp:nvSpPr>
        <dsp:cNvPr id="0" name=""/>
        <dsp:cNvSpPr/>
      </dsp:nvSpPr>
      <dsp:spPr>
        <a:xfrm>
          <a:off x="2708187" y="1260387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Knowledge readings</a:t>
          </a:r>
          <a:endParaRPr lang="en-GB" sz="1700" kern="1200" dirty="0"/>
        </a:p>
      </dsp:txBody>
      <dsp:txXfrm>
        <a:off x="2708187" y="1260387"/>
        <a:ext cx="1117978" cy="558989"/>
      </dsp:txXfrm>
    </dsp:sp>
    <dsp:sp modelId="{C08CAFCA-DA81-49EF-9E2B-66BF21092720}">
      <dsp:nvSpPr>
        <dsp:cNvPr id="0" name=""/>
        <dsp:cNvSpPr/>
      </dsp:nvSpPr>
      <dsp:spPr>
        <a:xfrm>
          <a:off x="4060941" y="1260387"/>
          <a:ext cx="1117978" cy="5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 assignment</a:t>
          </a:r>
          <a:endParaRPr lang="en-GB" sz="1700" kern="1200" dirty="0"/>
        </a:p>
      </dsp:txBody>
      <dsp:txXfrm>
        <a:off x="4060941" y="1260387"/>
        <a:ext cx="1117978" cy="558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1AEE-EF36-42D7-A7B6-7448486ED94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4E9E5-6202-47A1-8E5E-0D44A8C0C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32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annual lecture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4E9E5-6202-47A1-8E5E-0D44A8C0CF3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82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352-992A-4364-956A-97D858D79F5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3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39574-92A9-4420-8743-1F54BC720983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84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352-992A-4364-956A-97D858D79F5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1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352-992A-4364-956A-97D858D79F5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75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352-992A-4364-956A-97D858D79F5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27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9965D-4B82-4BAD-878E-8B57D993B38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64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ADCBC5E2-F09A-4B8E-635D-188342AF63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C0A2DCF3-BD39-C434-33C8-F575B997BE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471B440C-FE0F-F5B8-4706-9716A0283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B06A1F-086B-4764-9534-1A3617B95307}" type="slidenum">
              <a:rPr lang="en-AU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out what customer needs and convince them that is what they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B56A1-EA0F-4C16-8701-357D9A250F7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CAA97-5336-4FB1-9700-36469CC70872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6702"/>
            <a:fld id="{B2CD5D81-73B6-4C97-BDE7-619DCBF4BF8B}" type="slidenum">
              <a:rPr lang="en-US" sz="1300"/>
              <a:pPr algn="r" defTabSz="966702"/>
              <a:t>37</a:t>
            </a:fld>
            <a:endParaRPr lang="en-US" sz="1300" dirty="0"/>
          </a:p>
        </p:txBody>
      </p:sp>
      <p:sp>
        <p:nvSpPr>
          <p:cNvPr id="549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989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549893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6702"/>
            <a:fld id="{E02136CF-065C-41C8-900C-946981A2751B}" type="slidenum">
              <a:rPr lang="en-US" sz="1300"/>
              <a:pPr algn="r" defTabSz="966702"/>
              <a:t>37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352-992A-4364-956A-97D858D79F5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7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D881B21-431D-4CF6-BD52-C191078D9A72}" type="slidenum">
              <a:rPr lang="en-GB" smtClean="0">
                <a:latin typeface="Calibri" pitchFamily="34" charset="0"/>
                <a:ea typeface="MS PGothic" pitchFamily="34" charset="-128"/>
              </a:rPr>
              <a:pPr eaLnBrk="1" hangingPunct="1"/>
              <a:t>8</a:t>
            </a:fld>
            <a:endParaRPr lang="en-GB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E05B-70B5-4D0F-86C5-9CE6A62EB87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94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E05B-70B5-4D0F-86C5-9CE6A62EB87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1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0838B76-6515-4675-BC1E-165E1A6187B2}" type="slidenum">
              <a:rPr lang="en-US" sz="1200">
                <a:latin typeface="Arial" charset="0"/>
              </a:rPr>
              <a:pPr eaLnBrk="1" hangingPunct="1"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30" tIns="47265" rIns="94530" bIns="47265"/>
          <a:lstStyle/>
          <a:p>
            <a:pPr eaLnBrk="1" hangingPunct="1">
              <a:spcBef>
                <a:spcPct val="0"/>
              </a:spcBef>
            </a:pPr>
            <a:r>
              <a:rPr lang="en-AU">
                <a:latin typeface="Arial" charset="0"/>
                <a:cs typeface="Arial" charset="0"/>
              </a:rPr>
              <a:t>What is the best/worst way of learning?</a:t>
            </a:r>
          </a:p>
          <a:p>
            <a:pPr eaLnBrk="1" hangingPunct="1">
              <a:spcBef>
                <a:spcPct val="0"/>
              </a:spcBef>
            </a:pPr>
            <a:endParaRPr lang="en-AU">
              <a:latin typeface="Arial" charset="0"/>
              <a:cs typeface="Arial" charset="0"/>
            </a:endParaRPr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 anchor="b"/>
          <a:lstStyle>
            <a:lvl1pPr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91C12212-6A82-4B11-AC8F-346F3E15F7AB}" type="slidenum">
              <a:rPr lang="en-AU" sz="1200">
                <a:latin typeface="Calibri" pitchFamily="34" charset="0"/>
              </a:rPr>
              <a:pPr algn="r" eaLnBrk="1" hangingPunct="1"/>
              <a:t>43</a:t>
            </a:fld>
            <a:endParaRPr lang="en-A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DD4FF790-D5DC-4066-ADD3-60CEF4956A4C}" type="slidenum">
              <a:rPr lang="en-US" sz="1200">
                <a:latin typeface="Arial" pitchFamily="34" charset="0"/>
              </a:rPr>
              <a:pPr eaLnBrk="1" hangingPunct="1"/>
              <a:t>44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/>
            <a:fld id="{ECFAC449-3373-405B-827C-70F06E31FE5A}" type="slidenum">
              <a:rPr lang="en-US" sz="1200">
                <a:latin typeface="Arial" pitchFamily="34" charset="0"/>
              </a:rPr>
              <a:pPr algn="r" eaLnBrk="1" hangingPunct="1"/>
              <a:t>44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E05B-70B5-4D0F-86C5-9CE6A62EB875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3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6352-992A-4364-956A-97D858D79F5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29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C533-E545-4407-9CFD-A7C818E5A6D9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746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E05B-70B5-4D0F-86C5-9CE6A62EB875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12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E05B-70B5-4D0F-86C5-9CE6A62EB875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12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E05B-70B5-4D0F-86C5-9CE6A62EB875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28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C0C76BD-A952-4308-BB68-E603FE5D6CF1}" type="slidenum">
              <a:rPr lang="en-US" smtClean="0">
                <a:latin typeface="Arial" charset="0"/>
                <a:ea typeface="MS PGothic" pitchFamily="34" charset="-128"/>
              </a:rPr>
              <a:pPr eaLnBrk="1" hangingPunct="1"/>
              <a:t>9</a:t>
            </a:fld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2388" cy="3600450"/>
          </a:xfrm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C533-E545-4407-9CFD-A7C818E5A6D9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40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is a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cases show system in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undefined term </a:t>
            </a:r>
            <a:r>
              <a:rPr lang="en-US" sz="1200" dirty="0"/>
              <a:t>The scenarios or use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03A89-2EC0-4699-AA0D-EC674092AC9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77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6" name="Rectangle 3"/>
          <p:cNvSpPr>
            <a:spLocks noGrp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F656-53A0-4A91-A968-7598563397D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12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E05B-70B5-4D0F-86C5-9CE6A62EB875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88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3A20-FDC1-48B2-958B-7E17DD2958C5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5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892D4-63C1-4E09-B89C-FF17C95441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9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>
            <a:extLst>
              <a:ext uri="{FF2B5EF4-FFF2-40B4-BE49-F238E27FC236}">
                <a16:creationId xmlns:a16="http://schemas.microsoft.com/office/drawing/2014/main" id="{65D7FC6C-9016-4E04-B686-77A95D852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5622C5-A55F-4983-B170-0FAF2359CD9B}" type="slidenum">
              <a:rPr lang="en-US" altLang="en-US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6899" name="Rectangle 7">
            <a:extLst>
              <a:ext uri="{FF2B5EF4-FFF2-40B4-BE49-F238E27FC236}">
                <a16:creationId xmlns:a16="http://schemas.microsoft.com/office/drawing/2014/main" id="{204449E0-FFC9-4AC7-A494-E6C2867E87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4" tIns="48322" rIns="96644" bIns="48322" anchor="b"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D891948-5192-4571-826C-97D22CFB8096}" type="slidenum">
              <a:rPr lang="en-US" altLang="en-US" sz="1300">
                <a:latin typeface="Arial" panose="020B0604020202020204" pitchFamily="34" charset="0"/>
              </a:rPr>
              <a:pPr algn="r" eaLnBrk="1" hangingPunct="1"/>
              <a:t>19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36900" name="Rectangle 7">
            <a:extLst>
              <a:ext uri="{FF2B5EF4-FFF2-40B4-BE49-F238E27FC236}">
                <a16:creationId xmlns:a16="http://schemas.microsoft.com/office/drawing/2014/main" id="{00C56888-D580-4F6B-8A07-15D8AE3B81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91AFDC-5740-4CC0-B43C-14B2C5CFC782}" type="slidenum">
              <a:rPr lang="en-US" altLang="en-US" sz="1300">
                <a:latin typeface="Arial" panose="020B0604020202020204" pitchFamily="34" charset="0"/>
              </a:rPr>
              <a:pPr algn="r" eaLnBrk="1" hangingPunct="1"/>
              <a:t>19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36901" name="Slide Image Placeholder 1">
            <a:extLst>
              <a:ext uri="{FF2B5EF4-FFF2-40B4-BE49-F238E27FC236}">
                <a16:creationId xmlns:a16="http://schemas.microsoft.com/office/drawing/2014/main" id="{E16E3051-4953-4026-A28E-B4EC31D916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36902" name="Notes Placeholder 2">
            <a:extLst>
              <a:ext uri="{FF2B5EF4-FFF2-40B4-BE49-F238E27FC236}">
                <a16:creationId xmlns:a16="http://schemas.microsoft.com/office/drawing/2014/main" id="{6143A6EF-8E34-4BD7-B792-B75F5ED30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/>
          <a:lstStyle/>
          <a:p>
            <a:pPr eaLnBrk="1" hangingPunct="1">
              <a:spcBef>
                <a:spcPct val="0"/>
              </a:spcBef>
            </a:pPr>
            <a:r>
              <a:rPr lang="en-AU" altLang="en-US" dirty="0"/>
              <a:t>Need has become speak to stakeholders to make sure requirements are correct.</a:t>
            </a:r>
          </a:p>
        </p:txBody>
      </p:sp>
      <p:sp>
        <p:nvSpPr>
          <p:cNvPr id="336903" name="Slide Number Placeholder 3">
            <a:extLst>
              <a:ext uri="{FF2B5EF4-FFF2-40B4-BE49-F238E27FC236}">
                <a16:creationId xmlns:a16="http://schemas.microsoft.com/office/drawing/2014/main" id="{AF79203E-92F1-4091-8E92-04741B20F70B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 anchor="b"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0990E09-6FF4-4BF8-B915-979E18BB02E3}" type="slidenum">
              <a:rPr lang="en-AU" altLang="en-US" sz="1300">
                <a:latin typeface="Calibri" panose="020F0502020204030204" pitchFamily="34" charset="0"/>
              </a:rPr>
              <a:pPr algn="r" eaLnBrk="1" hangingPunct="1"/>
              <a:t>19</a:t>
            </a:fld>
            <a:endParaRPr lang="en-AU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1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>
            <a:extLst>
              <a:ext uri="{FF2B5EF4-FFF2-40B4-BE49-F238E27FC236}">
                <a16:creationId xmlns:a16="http://schemas.microsoft.com/office/drawing/2014/main" id="{265FE42A-5A1D-419D-A4F5-842D6B48D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327E15-FB4F-4788-B427-4553A577C994}" type="slidenum">
              <a:rPr lang="en-US" altLang="en-US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8947" name="Slide Image Placeholder 1">
            <a:extLst>
              <a:ext uri="{FF2B5EF4-FFF2-40B4-BE49-F238E27FC236}">
                <a16:creationId xmlns:a16="http://schemas.microsoft.com/office/drawing/2014/main" id="{435D8636-3401-429B-ABCB-FD78E79B86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8948" name="Notes Placeholder 2">
            <a:extLst>
              <a:ext uri="{FF2B5EF4-FFF2-40B4-BE49-F238E27FC236}">
                <a16:creationId xmlns:a16="http://schemas.microsoft.com/office/drawing/2014/main" id="{F12608AE-AF85-45D3-BD81-B3A2488B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338949" name="Slide Number Placeholder 3">
            <a:extLst>
              <a:ext uri="{FF2B5EF4-FFF2-40B4-BE49-F238E27FC236}">
                <a16:creationId xmlns:a16="http://schemas.microsoft.com/office/drawing/2014/main" id="{C7571A43-E5A7-469C-B38C-6255C8E80FD6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E5B8E6-3CF5-429D-985A-DDA32B31AE39}" type="slidenum">
              <a:rPr lang="en-AU" altLang="en-US" sz="1300">
                <a:latin typeface="Calibri" panose="020F0502020204030204" pitchFamily="34" charset="0"/>
              </a:rPr>
              <a:pPr algn="r" eaLnBrk="1" hangingPunct="1"/>
              <a:t>20</a:t>
            </a:fld>
            <a:endParaRPr lang="en-AU" altLang="en-US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A986542-E854-4758-AC72-5103256380F3}" type="slidenum">
              <a:rPr lang="en-GB" smtClean="0">
                <a:latin typeface="Arial" charset="0"/>
              </a:rPr>
              <a:pPr eaLnBrk="1" hangingPunct="1"/>
              <a:t>21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4E797F1-E1DE-4521-8654-4E43F420075B}" type="slidenum">
              <a:rPr lang="en-GB" smtClean="0">
                <a:latin typeface="Arial" charset="0"/>
              </a:rPr>
              <a:pPr eaLnBrk="1" hangingPunct="1"/>
              <a:t>22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112B608-C00F-40BF-8F67-8E226DCDF28F}" type="slidenum">
              <a:rPr lang="en-GB" smtClean="0">
                <a:latin typeface="Arial" charset="0"/>
              </a:rPr>
              <a:pPr eaLnBrk="1" hangingPunct="1"/>
              <a:t>23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921001"/>
            <a:ext cx="12012248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4" y="1604"/>
              <a:ext cx="450" cy="299"/>
              <a:chOff x="719" y="336"/>
              <a:chExt cx="626" cy="432"/>
            </a:xfrm>
          </p:grpSpPr>
          <p:sp>
            <p:nvSpPr>
              <p:cNvPr id="12" name="Rectangle 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9" y="336"/>
                <a:ext cx="385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>
                  <a:latin typeface="+mn-lt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056" y="336"/>
                <a:ext cx="289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12" y="2640"/>
                <a:ext cx="385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>
                  <a:latin typeface="+mn-lt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>
                  <a:latin typeface="+mn-lt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>
                <a:latin typeface="+mn-lt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>
                <a:latin typeface="+mn-lt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>
                <a:latin typeface="+mn-lt"/>
                <a:cs typeface="+mn-cs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219211" y="1676400"/>
            <a:ext cx="9566031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25601" y="4343400"/>
            <a:ext cx="787790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3C8B6-FDC5-48C2-B2B3-C7F2F6238E5F}" type="datetime1">
              <a:rPr lang="en-AU" smtClean="0"/>
              <a:t>13/07/2022</a:t>
            </a:fld>
            <a:endParaRPr lang="en-A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844800" y="6248400"/>
            <a:ext cx="62992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8C6D63-F783-4D1C-A223-EA11316C0E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1643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91323" y="228600"/>
            <a:ext cx="10300677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1" y="1295400"/>
            <a:ext cx="1008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1E3AE13-2A24-42FB-816D-5F17579B3273}" type="datetime1">
              <a:rPr lang="en-AU" smtClean="0"/>
              <a:t>13/07/2022</a:t>
            </a:fld>
            <a:endParaRPr lang="en-AU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E8C6D63-F783-4D1C-A223-EA11316C0E7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>
          <a:xfrm>
            <a:off x="2946400" y="6248400"/>
            <a:ext cx="65024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5324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441" y="1389560"/>
            <a:ext cx="4947139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150" y="1389560"/>
            <a:ext cx="4949093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5AC68-4ACD-4C10-9027-9794B85C7A3F}" type="datetime1">
              <a:rPr lang="en-AU" smtClean="0"/>
              <a:t>13/07/2022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6D63-F783-4D1C-A223-EA11316C0E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1573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97943-0843-4F98-8183-CD0E98558A20}" type="datetime1">
              <a:rPr lang="en-AU" smtClean="0"/>
              <a:t>13/07/2022</a:t>
            </a:fld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6D63-F783-4D1C-A223-EA11316C0E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263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45FC2-A445-475C-8536-41AAD22B00F6}" type="datetime1">
              <a:rPr lang="en-AU" smtClean="0"/>
              <a:t>13/07/2022</a:t>
            </a:fld>
            <a:endParaRPr lang="en-A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6D63-F783-4D1C-A223-EA11316C0E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1599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A24-7335-4DDE-82DF-AF13D1BD1BDA}" type="datetime1">
              <a:rPr lang="en-AU" smtClean="0"/>
              <a:t>13/07/2022</a:t>
            </a:fld>
            <a:endParaRPr lang="en-A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6D63-F783-4D1C-A223-EA11316C0E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2196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7526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7709D-1872-4DE0-A865-4EF4A6BF0198}" type="datetime1">
              <a:rPr lang="en-AU" smtClean="0"/>
              <a:t>13/07/2022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85764-9398-4FFD-84C3-BBEF874A0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386868" y="107975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3200">
              <a:latin typeface="+mn-lt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896834" y="107975"/>
            <a:ext cx="439615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3200" b="0" i="0" u="none">
              <a:latin typeface="+mn-lt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552941" y="530250"/>
            <a:ext cx="562708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3200">
              <a:latin typeface="+mn-lt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1045322" y="530250"/>
            <a:ext cx="492369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3200">
              <a:latin typeface="+mn-lt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17" y="457225"/>
            <a:ext cx="746369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3200">
              <a:latin typeface="+mn-lt"/>
              <a:cs typeface="+mn-cs"/>
            </a:endParaRPr>
          </a:p>
        </p:txBody>
      </p:sp>
      <p:sp>
        <p:nvSpPr>
          <p:cNvPr id="4103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846020" y="25"/>
            <a:ext cx="42984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3200">
              <a:latin typeface="+mn-lt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605981" y="1143001"/>
            <a:ext cx="10968892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3200">
              <a:latin typeface="+mn-lt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1727200" y="249239"/>
            <a:ext cx="1030067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1045311" y="1371600"/>
            <a:ext cx="1092395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1549400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867">
                <a:latin typeface="+mn-lt"/>
                <a:cs typeface="+mn-cs"/>
              </a:defRPr>
            </a:lvl1pPr>
          </a:lstStyle>
          <a:p>
            <a:fld id="{E8AEB9C8-6298-4A7B-B818-B4FA62C8D29E}" type="datetime1">
              <a:rPr lang="en-AU" smtClean="0"/>
              <a:t>13/07/2022</a:t>
            </a:fld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2946400" y="6248401"/>
            <a:ext cx="6502400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Tahoma" pitchFamily="34" charset="0"/>
              </a:defRPr>
            </a:lvl1pPr>
          </a:lstStyle>
          <a:p>
            <a:endParaRPr lang="en-A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9390184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867">
                <a:latin typeface="+mn-lt"/>
                <a:cs typeface="+mn-cs"/>
              </a:defRPr>
            </a:lvl1pPr>
          </a:lstStyle>
          <a:p>
            <a:fld id="{EE8C6D63-F783-4D1C-A223-EA11316C0E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08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b="0" i="0" u="none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ahoma" pitchFamily="34" charset="0"/>
          <a:cs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ahoma" pitchFamily="34" charset="0"/>
          <a:cs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ahoma" pitchFamily="34" charset="0"/>
          <a:cs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ahoma" pitchFamily="34" charset="0"/>
          <a:cs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ightrequiremen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://therightrequirement.com/pubs/2007/The%20HKM%20Framework%201%20submitted.pdf" TargetMode="External"/><Relationship Id="rId4" Type="http://schemas.openxmlformats.org/officeDocument/2006/relationships/hyperlink" Target="http://therightrequirement.com/pubs/2001/A%20%20Framework%20for%20a%20SEBK%2063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herightrequirement.com/pubs/2012/Systems%20engineering%20discipline%208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ightrequirement.com/pubs/2016/Benchmarking%20the%20Content%20of%20Masters%20degrees%2016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ightrequirement.com/pubs/2010/A%20Maturity%20Model%20for%20the%20Competency%20of%20Systems%20Engineers-9sub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amazon.com/s?k=what+makes+systems+engineers+successful&amp;crid=23FDOKRCQGD4U&amp;sprefix=what+makes+systems+engineers+successful%2Caps%2C490&amp;ref=nb_sb_no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hyperlink" Target="http://researchgate.ne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ightrequirement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ightrequirement.com/pubs/2009/The%20five%20types%20of%20systems%20engineers_01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FA4C-CB0D-489F-1A33-88A9B35F2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29293"/>
            <a:ext cx="10905067" cy="1462088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 Better Systems Engineering Postgraduate Course </a:t>
            </a:r>
            <a:br>
              <a:rPr lang="en-US" dirty="0"/>
            </a:br>
            <a:r>
              <a:rPr lang="en-US" sz="4900" dirty="0"/>
              <a:t>research, pedagogy and results</a:t>
            </a:r>
            <a:endParaRPr lang="en-A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62C654-B4A2-1B9D-64F5-300222DA7B74}"/>
              </a:ext>
            </a:extLst>
          </p:cNvPr>
          <p:cNvSpPr txBox="1">
            <a:spLocks/>
          </p:cNvSpPr>
          <p:nvPr/>
        </p:nvSpPr>
        <p:spPr bwMode="auto">
          <a:xfrm>
            <a:off x="372139" y="4155807"/>
            <a:ext cx="11461898" cy="160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4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3733">
                <a:solidFill>
                  <a:schemeClr val="tx1"/>
                </a:solidFill>
                <a:latin typeface="+mn-lt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Prof </a:t>
            </a:r>
            <a:r>
              <a:rPr lang="en-GB" sz="2000" kern="0" dirty="0"/>
              <a:t>Joseph E Kasser, DSc, CEng</a:t>
            </a:r>
            <a:r>
              <a:rPr lang="en-GB" sz="2000" kern="0" baseline="30000" dirty="0"/>
              <a:t>2</a:t>
            </a:r>
            <a:r>
              <a:rPr lang="en-GB" sz="2000" kern="0" dirty="0"/>
              <a:t>, CM, FIET, FIES, </a:t>
            </a:r>
            <a:r>
              <a:rPr lang="en-GB" sz="2000" kern="0" dirty="0">
                <a:solidFill>
                  <a:schemeClr val="bg1">
                    <a:lumMod val="50000"/>
                  </a:schemeClr>
                </a:solidFill>
              </a:rPr>
              <a:t>FINCOSE</a:t>
            </a:r>
            <a:r>
              <a:rPr lang="en-GB" sz="2000" kern="0" dirty="0"/>
              <a:t>, VK5WU, G3ZCZ</a:t>
            </a:r>
          </a:p>
          <a:p>
            <a:r>
              <a:rPr lang="en-GB" sz="2000" kern="0" dirty="0">
                <a:hlinkClick r:id="rId3"/>
              </a:rPr>
              <a:t>https://therightrequirement.com</a:t>
            </a:r>
            <a:endParaRPr lang="en-US" sz="2000" kern="0" dirty="0"/>
          </a:p>
          <a:p>
            <a:r>
              <a:rPr lang="en-US" sz="1400" kern="0" dirty="0"/>
              <a:t>Presented to the INCOSE-CC</a:t>
            </a:r>
          </a:p>
          <a:p>
            <a:r>
              <a:rPr lang="en-US" sz="1400" kern="0" dirty="0"/>
              <a:t>July 2022</a:t>
            </a:r>
            <a:endParaRPr lang="en-AU" sz="14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1BEE0-D39F-3A3B-8EE4-3DC06A1D3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71" y="87563"/>
            <a:ext cx="3277057" cy="9145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4FFD39-EF2B-2483-4686-4936C377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9626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FFEB-7301-130A-CDF0-739B4A34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the Types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1A5A-10FD-AAD8-32E3-E275056F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231899"/>
            <a:ext cx="11003505" cy="5111028"/>
          </a:xfrm>
          <a:noFill/>
          <a:ln>
            <a:noFill/>
          </a:ln>
        </p:spPr>
        <p:txBody>
          <a:bodyPr/>
          <a:lstStyle/>
          <a:p>
            <a:pPr marL="819149" indent="-742950">
              <a:buClrTx/>
              <a:buSzPct val="90000"/>
              <a:buFont typeface="+mj-lt"/>
              <a:buAutoNum type="arabicPeriod" startAt="3"/>
            </a:pPr>
            <a:r>
              <a:rPr lang="en-US" sz="2400" b="1" dirty="0"/>
              <a:t>Outstanding systems engineers</a:t>
            </a:r>
          </a:p>
          <a:p>
            <a:pPr lvl="1">
              <a:buClrTx/>
              <a:buSzPct val="90000"/>
            </a:pPr>
            <a:r>
              <a:rPr lang="en-US" sz="2000" dirty="0"/>
              <a:t>Creates the system (solution) the customer needs</a:t>
            </a:r>
          </a:p>
          <a:p>
            <a:pPr lvl="1">
              <a:buClrTx/>
              <a:buSzPct val="90000"/>
            </a:pPr>
            <a:r>
              <a:rPr lang="en-US" sz="2000" dirty="0">
                <a:solidFill>
                  <a:srgbClr val="C00000"/>
                </a:solidFill>
              </a:rPr>
              <a:t>Solves the real problem</a:t>
            </a:r>
          </a:p>
          <a:p>
            <a:pPr lvl="2">
              <a:buClrTx/>
              <a:buSzPct val="90000"/>
            </a:pPr>
            <a:r>
              <a:rPr lang="en-US" sz="1800" dirty="0"/>
              <a:t>Type V</a:t>
            </a:r>
          </a:p>
          <a:p>
            <a:pPr marL="819149" indent="-742950">
              <a:buClrTx/>
              <a:buSzPct val="90000"/>
              <a:buFont typeface="+mj-lt"/>
              <a:buAutoNum type="arabicPeriod" startAt="2"/>
            </a:pPr>
            <a:r>
              <a:rPr lang="en-US" sz="2400" b="1" dirty="0"/>
              <a:t>Good systems engineers</a:t>
            </a:r>
          </a:p>
          <a:p>
            <a:pPr lvl="1">
              <a:buClrTx/>
              <a:buSzPct val="90000"/>
            </a:pPr>
            <a:r>
              <a:rPr lang="en-US" sz="2000" dirty="0"/>
              <a:t>Creates the system (solution) the customer asks for</a:t>
            </a:r>
          </a:p>
          <a:p>
            <a:pPr lvl="1">
              <a:buClrTx/>
              <a:buSzPct val="90000"/>
            </a:pPr>
            <a:r>
              <a:rPr lang="en-US" sz="2000" dirty="0">
                <a:solidFill>
                  <a:srgbClr val="C00000"/>
                </a:solidFill>
              </a:rPr>
              <a:t>Solves the problem the customer poses</a:t>
            </a:r>
          </a:p>
          <a:p>
            <a:pPr lvl="2">
              <a:buClrTx/>
              <a:buSzPct val="90000"/>
            </a:pPr>
            <a:r>
              <a:rPr lang="en-US" sz="1800" dirty="0"/>
              <a:t>Type’s III and IV</a:t>
            </a:r>
          </a:p>
          <a:p>
            <a:pPr marL="819149" indent="-742950">
              <a:buClrTx/>
              <a:buSzPct val="90000"/>
              <a:buFont typeface="+mj-lt"/>
              <a:buAutoNum type="arabicPeriod"/>
            </a:pPr>
            <a:r>
              <a:rPr lang="en-US" sz="2400" b="1" dirty="0"/>
              <a:t>Systems engineers</a:t>
            </a:r>
          </a:p>
          <a:p>
            <a:pPr lvl="1">
              <a:buClrTx/>
              <a:buSzPct val="90000"/>
            </a:pPr>
            <a:r>
              <a:rPr lang="en-US" sz="2000" dirty="0"/>
              <a:t>Create the system (solution)</a:t>
            </a:r>
          </a:p>
          <a:p>
            <a:pPr lvl="2">
              <a:buClrTx/>
              <a:buSzPct val="90000"/>
            </a:pPr>
            <a:r>
              <a:rPr lang="en-US" sz="1800" dirty="0"/>
              <a:t>Types I and II</a:t>
            </a:r>
          </a:p>
          <a:p>
            <a:r>
              <a:rPr lang="en-AU" sz="2400" b="1" dirty="0">
                <a:solidFill>
                  <a:srgbClr val="C00000"/>
                </a:solidFill>
              </a:rPr>
              <a:t>In any </a:t>
            </a:r>
            <a:r>
              <a:rPr lang="en-AU" sz="2400" b="1" u="sng" dirty="0">
                <a:solidFill>
                  <a:srgbClr val="C00000"/>
                </a:solidFill>
              </a:rPr>
              <a:t>role</a:t>
            </a:r>
            <a:r>
              <a:rPr lang="en-AU" sz="2400" b="1" dirty="0">
                <a:solidFill>
                  <a:srgbClr val="C00000"/>
                </a:solidFill>
              </a:rPr>
              <a:t> in the organization hierarchy</a:t>
            </a:r>
          </a:p>
          <a:p>
            <a:pPr lvl="1"/>
            <a:r>
              <a:rPr lang="en-AU" sz="2000" dirty="0">
                <a:solidFill>
                  <a:srgbClr val="002060"/>
                </a:solidFill>
              </a:rPr>
              <a:t>Leader, follower, manager, assistant,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72168-6BCE-D047-69C0-8DEB5AA2C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11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6023-BCC7-9990-AC94-5AE0F80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23" y="314410"/>
            <a:ext cx="10300677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Ratio of systems engineers, good and outstanding systems engineers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EFA32B-6728-79A9-906F-7DBC83D0D6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4600" y="1625054"/>
          <a:ext cx="10513966" cy="414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B5EBD-BB50-C1D4-DE29-88AD1ABB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11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12E64-B9D7-8A6F-2CDA-7578302923E5}"/>
              </a:ext>
            </a:extLst>
          </p:cNvPr>
          <p:cNvSpPr txBox="1"/>
          <p:nvPr/>
        </p:nvSpPr>
        <p:spPr>
          <a:xfrm>
            <a:off x="1562259" y="1329880"/>
            <a:ext cx="9067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Based on observations of systems engineers and students over about 30 years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518414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6023-BCC7-9990-AC94-5AE0F80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23" y="314410"/>
            <a:ext cx="10300677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Ratio of systems engineers, good and outstanding systems engineers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EFA32B-6728-79A9-906F-7DBC83D0D6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2818" y="1312037"/>
          <a:ext cx="10876548" cy="445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B5EBD-BB50-C1D4-DE29-88AD1ABB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12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9BD70-0F0A-EBA0-EF5B-040FA5770347}"/>
              </a:ext>
            </a:extLst>
          </p:cNvPr>
          <p:cNvSpPr txBox="1"/>
          <p:nvPr/>
        </p:nvSpPr>
        <p:spPr>
          <a:xfrm>
            <a:off x="1066800" y="5545963"/>
            <a:ext cx="476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Numbers: estimated base on Pareto principle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4383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6023-BCC7-9990-AC94-5AE0F80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23" y="314410"/>
            <a:ext cx="10300677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Ratio of systems engineers, good and outstanding systems engineers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EFA32B-6728-79A9-906F-7DBC83D0D6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2818" y="1312037"/>
          <a:ext cx="10876548" cy="445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B5EBD-BB50-C1D4-DE29-88AD1ABB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13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FB66F-D643-2919-B1DB-941A4C4DE98D}"/>
              </a:ext>
            </a:extLst>
          </p:cNvPr>
          <p:cNvSpPr txBox="1"/>
          <p:nvPr/>
        </p:nvSpPr>
        <p:spPr>
          <a:xfrm>
            <a:off x="1066800" y="5545963"/>
            <a:ext cx="476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Numbers: estimated base on Pareto principle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46371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6023-BCC7-9990-AC94-5AE0F80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23" y="314410"/>
            <a:ext cx="10300677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Ratio of systems engineers, good and outstanding systems engineers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EFA32B-6728-79A9-906F-7DBC83D0D6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2818" y="1312037"/>
          <a:ext cx="10876548" cy="445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B5EBD-BB50-C1D4-DE29-88AD1ABB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14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C31DF-1547-EB75-E65D-D80595E4CED2}"/>
              </a:ext>
            </a:extLst>
          </p:cNvPr>
          <p:cNvSpPr txBox="1"/>
          <p:nvPr/>
        </p:nvSpPr>
        <p:spPr>
          <a:xfrm>
            <a:off x="1066800" y="5545963"/>
            <a:ext cx="476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Numbers: estimated base on Pareto principle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6538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3DB651-1E63-EA88-C183-6BA68807E48C}"/>
              </a:ext>
            </a:extLst>
          </p:cNvPr>
          <p:cNvSpPr/>
          <p:nvPr/>
        </p:nvSpPr>
        <p:spPr bwMode="auto">
          <a:xfrm>
            <a:off x="10449937" y="4144414"/>
            <a:ext cx="914400" cy="20992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46023-BCC7-9990-AC94-5AE0F80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04" y="269194"/>
            <a:ext cx="10300677" cy="838200"/>
          </a:xfrm>
        </p:spPr>
        <p:txBody>
          <a:bodyPr>
            <a:normAutofit/>
          </a:bodyPr>
          <a:lstStyle/>
          <a:p>
            <a:r>
              <a:rPr lang="en-US" sz="4000" dirty="0"/>
              <a:t>One path forward (“what”)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B5EBD-BB50-C1D4-DE29-88AD1ABB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15</a:t>
            </a:fld>
            <a:endParaRPr lang="en-AU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EE24CEC-EA39-92F3-82E8-3996E081757F}"/>
              </a:ext>
            </a:extLst>
          </p:cNvPr>
          <p:cNvSpPr/>
          <p:nvPr/>
        </p:nvSpPr>
        <p:spPr bwMode="auto">
          <a:xfrm>
            <a:off x="729977" y="1492663"/>
            <a:ext cx="3036659" cy="2401824"/>
          </a:xfrm>
          <a:prstGeom prst="wedgeRectCallout">
            <a:avLst>
              <a:gd name="adj1" fmla="val 98183"/>
              <a:gd name="adj2" fmla="val 45881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Advanced training in </a:t>
            </a:r>
            <a:r>
              <a:rPr lang="en-US" b="1" dirty="0">
                <a:latin typeface="Tahoma" pitchFamily="34" charset="0"/>
                <a:cs typeface="Arial" charset="0"/>
              </a:rPr>
              <a:t>applied </a:t>
            </a:r>
            <a:r>
              <a:rPr lang="en-US" dirty="0">
                <a:latin typeface="Tahoma" pitchFamily="34" charset="0"/>
                <a:cs typeface="Arial" charset="0"/>
              </a:rPr>
              <a:t>systems engineering,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project management,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some training in </a:t>
            </a:r>
            <a:r>
              <a:rPr lang="en-US" b="1" dirty="0">
                <a:latin typeface="Tahoma" pitchFamily="34" charset="0"/>
                <a:cs typeface="Arial" charset="0"/>
              </a:rPr>
              <a:t>pure</a:t>
            </a:r>
            <a:r>
              <a:rPr lang="en-US" dirty="0">
                <a:latin typeface="Tahoma" pitchFamily="34" charset="0"/>
                <a:cs typeface="Arial" charset="0"/>
              </a:rPr>
              <a:t> systems engineering,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 experience,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degrees, etc.</a:t>
            </a:r>
            <a:endParaRPr lang="en-AU" dirty="0">
              <a:latin typeface="Tahoma" pitchFamily="34" charset="0"/>
              <a:cs typeface="Arial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FC777CD-F252-53B6-8E06-11B890EA4490}"/>
              </a:ext>
            </a:extLst>
          </p:cNvPr>
          <p:cNvSpPr/>
          <p:nvPr/>
        </p:nvSpPr>
        <p:spPr bwMode="auto">
          <a:xfrm>
            <a:off x="326486" y="4279756"/>
            <a:ext cx="2950032" cy="1302882"/>
          </a:xfrm>
          <a:prstGeom prst="wedgeRectCallout">
            <a:avLst>
              <a:gd name="adj1" fmla="val 89868"/>
              <a:gd name="adj2" fmla="val 29199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Basic training in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applied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systems engineering,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e.g. CSEP </a:t>
            </a:r>
            <a:r>
              <a:rPr lang="en-US" dirty="0">
                <a:latin typeface="Tahoma" pitchFamily="34" charset="0"/>
                <a:cs typeface="Arial" charset="0"/>
              </a:rPr>
              <a:t>knowledge,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etc.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74A77BD-85A6-9D11-428E-914B7BB15B12}"/>
              </a:ext>
            </a:extLst>
          </p:cNvPr>
          <p:cNvSpPr/>
          <p:nvPr/>
        </p:nvSpPr>
        <p:spPr bwMode="auto">
          <a:xfrm>
            <a:off x="4356369" y="1241878"/>
            <a:ext cx="2984986" cy="1680425"/>
          </a:xfrm>
          <a:prstGeom prst="wedgeRectCallout">
            <a:avLst>
              <a:gd name="adj1" fmla="val 74215"/>
              <a:gd name="adj2" fmla="val -34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Advanced training in 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pure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systems engineering,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Project management,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Lots more experience, 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mentored</a:t>
            </a:r>
            <a:endParaRPr kumimoji="0" lang="en-A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12173-D3C6-C433-E131-7022113236AB}"/>
              </a:ext>
            </a:extLst>
          </p:cNvPr>
          <p:cNvSpPr txBox="1"/>
          <p:nvPr/>
        </p:nvSpPr>
        <p:spPr>
          <a:xfrm>
            <a:off x="4356369" y="4601615"/>
            <a:ext cx="2603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Systems engineers</a:t>
            </a:r>
            <a:endParaRPr lang="en-A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8F9B9-D115-6224-C899-B03914DD73AF}"/>
              </a:ext>
            </a:extLst>
          </p:cNvPr>
          <p:cNvSpPr txBox="1"/>
          <p:nvPr/>
        </p:nvSpPr>
        <p:spPr>
          <a:xfrm>
            <a:off x="6748942" y="2991890"/>
            <a:ext cx="312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Good systems engineers</a:t>
            </a:r>
            <a:endParaRPr lang="en-AU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1803C-762F-BC21-C7E0-94049B71885B}"/>
              </a:ext>
            </a:extLst>
          </p:cNvPr>
          <p:cNvSpPr txBox="1"/>
          <p:nvPr/>
        </p:nvSpPr>
        <p:spPr>
          <a:xfrm>
            <a:off x="8373850" y="1186691"/>
            <a:ext cx="198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Outstanding systems engineers</a:t>
            </a:r>
            <a:endParaRPr lang="en-AU" sz="2400" dirty="0"/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7047460E-57A4-D575-3880-1576068DBFDF}"/>
              </a:ext>
            </a:extLst>
          </p:cNvPr>
          <p:cNvSpPr/>
          <p:nvPr/>
        </p:nvSpPr>
        <p:spPr bwMode="auto">
          <a:xfrm>
            <a:off x="5222239" y="2922303"/>
            <a:ext cx="1585231" cy="1736376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E8B50735-054A-4FF6-7365-773699A13D44}"/>
              </a:ext>
            </a:extLst>
          </p:cNvPr>
          <p:cNvSpPr/>
          <p:nvPr/>
        </p:nvSpPr>
        <p:spPr bwMode="auto">
          <a:xfrm>
            <a:off x="8050624" y="1564735"/>
            <a:ext cx="567098" cy="1525899"/>
          </a:xfrm>
          <a:prstGeom prst="ben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E05799-0DE5-63AF-4C85-ED619D75B7C0}"/>
              </a:ext>
            </a:extLst>
          </p:cNvPr>
          <p:cNvSpPr/>
          <p:nvPr/>
        </p:nvSpPr>
        <p:spPr bwMode="auto">
          <a:xfrm>
            <a:off x="10459458" y="3631285"/>
            <a:ext cx="914400" cy="52640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E23811-C616-1E7F-7CEE-2AEDB002A968}"/>
              </a:ext>
            </a:extLst>
          </p:cNvPr>
          <p:cNvSpPr/>
          <p:nvPr/>
        </p:nvSpPr>
        <p:spPr bwMode="auto">
          <a:xfrm>
            <a:off x="10459458" y="4144415"/>
            <a:ext cx="914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9BED7A-FB30-7529-32FD-90A4CCA356CD}"/>
              </a:ext>
            </a:extLst>
          </p:cNvPr>
          <p:cNvSpPr/>
          <p:nvPr/>
        </p:nvSpPr>
        <p:spPr bwMode="auto">
          <a:xfrm>
            <a:off x="10440416" y="3429000"/>
            <a:ext cx="914400" cy="22008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580890-F671-4E63-CD93-997695155C90}"/>
              </a:ext>
            </a:extLst>
          </p:cNvPr>
          <p:cNvSpPr/>
          <p:nvPr/>
        </p:nvSpPr>
        <p:spPr bwMode="auto">
          <a:xfrm>
            <a:off x="10459458" y="1310497"/>
            <a:ext cx="914400" cy="272734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815BE9-E3CF-C57C-0274-009559AA5EF1}"/>
              </a:ext>
            </a:extLst>
          </p:cNvPr>
          <p:cNvSpPr txBox="1"/>
          <p:nvPr/>
        </p:nvSpPr>
        <p:spPr>
          <a:xfrm>
            <a:off x="10354027" y="2225590"/>
            <a:ext cx="110799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gap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06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5" grpId="0"/>
      <p:bldP spid="16" grpId="0"/>
      <p:bldP spid="19" grpId="0" animBg="1"/>
      <p:bldP spid="20" grpId="0" animBg="1"/>
      <p:bldP spid="25" grpId="0" animBg="1"/>
      <p:bldP spid="27" grpId="0" animBg="1"/>
      <p:bldP spid="28" grpId="0" animBg="1"/>
      <p:bldP spid="24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01BB-5FD0-9A87-35F0-FCF01EE5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577" y="228600"/>
            <a:ext cx="10825424" cy="838200"/>
          </a:xfrm>
        </p:spPr>
        <p:txBody>
          <a:bodyPr/>
          <a:lstStyle/>
          <a:p>
            <a:r>
              <a:rPr lang="en-US" sz="4800" dirty="0"/>
              <a:t>Determine what they need to know -1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60323-948A-D51B-08A9-C8B09FBD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3" y="1162594"/>
            <a:ext cx="10580916" cy="4963886"/>
          </a:xfrm>
        </p:spPr>
        <p:txBody>
          <a:bodyPr/>
          <a:lstStyle/>
          <a:p>
            <a:r>
              <a:rPr lang="en-US" sz="2400" dirty="0"/>
              <a:t>Product</a:t>
            </a:r>
          </a:p>
          <a:p>
            <a:pPr lvl="1"/>
            <a:r>
              <a:rPr lang="en-US" sz="2000" dirty="0"/>
              <a:t>Observe scenarios of what systems engineers </a:t>
            </a:r>
            <a:r>
              <a:rPr lang="en-US" sz="2000" b="1" dirty="0"/>
              <a:t>are doing </a:t>
            </a:r>
            <a:r>
              <a:rPr lang="en-US" sz="2000" dirty="0"/>
              <a:t>in the workplace</a:t>
            </a:r>
          </a:p>
          <a:p>
            <a:pPr lvl="2"/>
            <a:r>
              <a:rPr lang="en-US" sz="1800" dirty="0"/>
              <a:t>Don’t know what is missing </a:t>
            </a:r>
          </a:p>
          <a:p>
            <a:pPr lvl="3"/>
            <a:r>
              <a:rPr lang="en-US" sz="1600" dirty="0"/>
              <a:t>What they should be but are not doing</a:t>
            </a:r>
          </a:p>
          <a:p>
            <a:pPr lvl="2"/>
            <a:r>
              <a:rPr lang="en-US" sz="1800" dirty="0"/>
              <a:t>Can institutionalize poor practice</a:t>
            </a:r>
          </a:p>
          <a:p>
            <a:pPr lvl="2"/>
            <a:r>
              <a:rPr lang="en-US" sz="1800" dirty="0"/>
              <a:t>BPR “as-is” model</a:t>
            </a:r>
          </a:p>
          <a:p>
            <a:pPr lvl="1"/>
            <a:r>
              <a:rPr lang="en-US" sz="2000" dirty="0"/>
              <a:t>Articulate requirements</a:t>
            </a:r>
          </a:p>
          <a:p>
            <a:r>
              <a:rPr lang="en-AU" sz="2400" dirty="0"/>
              <a:t>Process</a:t>
            </a:r>
          </a:p>
          <a:p>
            <a:pPr lvl="1"/>
            <a:r>
              <a:rPr lang="en-AU" sz="2000" dirty="0"/>
              <a:t>Identify factors that make learning effective</a:t>
            </a:r>
          </a:p>
          <a:p>
            <a:pPr lvl="1"/>
            <a:r>
              <a:rPr lang="en-AU" sz="2000" dirty="0"/>
              <a:t>Scenarios and requirements as above</a:t>
            </a:r>
          </a:p>
          <a:p>
            <a:r>
              <a:rPr lang="en-AU" sz="2400" dirty="0"/>
              <a:t>Combine into the system that will create outstanding systems engineers</a:t>
            </a: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F855A320-CAD7-D0D6-4FA6-B09694211D04}"/>
              </a:ext>
            </a:extLst>
          </p:cNvPr>
          <p:cNvSpPr/>
          <p:nvPr/>
        </p:nvSpPr>
        <p:spPr bwMode="auto">
          <a:xfrm>
            <a:off x="6571622" y="2080009"/>
            <a:ext cx="3587262" cy="2632668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1C185-12F2-A63B-E900-61195A860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073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01BB-5FD0-9A87-35F0-FCF01EE5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65" y="228600"/>
            <a:ext cx="11368035" cy="838200"/>
          </a:xfrm>
        </p:spPr>
        <p:txBody>
          <a:bodyPr/>
          <a:lstStyle/>
          <a:p>
            <a:r>
              <a:rPr lang="en-US" sz="4800" dirty="0"/>
              <a:t>Determine what they need to know -2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60323-948A-D51B-08A9-C8B09FBD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3" y="1162594"/>
            <a:ext cx="10079447" cy="4247606"/>
          </a:xfrm>
        </p:spPr>
        <p:txBody>
          <a:bodyPr/>
          <a:lstStyle/>
          <a:p>
            <a:r>
              <a:rPr lang="en-US" sz="2800" dirty="0"/>
              <a:t>Product (outstanding systems engineers)</a:t>
            </a:r>
          </a:p>
          <a:p>
            <a:pPr lvl="1"/>
            <a:r>
              <a:rPr lang="en-US" sz="2400" dirty="0"/>
              <a:t>Conceptualize scenarios of what systems engineers </a:t>
            </a:r>
            <a:r>
              <a:rPr lang="en-US" sz="2400" b="1" dirty="0"/>
              <a:t>should be doing </a:t>
            </a:r>
            <a:r>
              <a:rPr lang="en-US" sz="2400" dirty="0"/>
              <a:t>in the workplace</a:t>
            </a:r>
            <a:r>
              <a:rPr lang="en-US" sz="2400" baseline="30000" dirty="0"/>
              <a:t>*</a:t>
            </a:r>
          </a:p>
          <a:p>
            <a:pPr lvl="2"/>
            <a:r>
              <a:rPr lang="en-US" sz="2000" dirty="0"/>
              <a:t>BPR “to-be” model</a:t>
            </a:r>
          </a:p>
          <a:p>
            <a:pPr lvl="1"/>
            <a:r>
              <a:rPr lang="en-US" sz="2400" dirty="0"/>
              <a:t>Articulate requirements</a:t>
            </a:r>
          </a:p>
          <a:p>
            <a:r>
              <a:rPr lang="en-AU" sz="2800" dirty="0"/>
              <a:t>Process</a:t>
            </a:r>
          </a:p>
          <a:p>
            <a:pPr lvl="1"/>
            <a:r>
              <a:rPr lang="en-AU" sz="2400" dirty="0"/>
              <a:t>Identify factors that make learning effective</a:t>
            </a:r>
          </a:p>
          <a:p>
            <a:pPr lvl="1"/>
            <a:r>
              <a:rPr lang="en-AU" sz="2400" dirty="0"/>
              <a:t>Scenarios and requirements as above</a:t>
            </a:r>
          </a:p>
          <a:p>
            <a:r>
              <a:rPr lang="en-AU" sz="2800" dirty="0"/>
              <a:t>Combine into the system that will create outstanding systems engineers</a:t>
            </a:r>
          </a:p>
          <a:p>
            <a:endParaRPr lang="en-A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DE89C-11CE-7B25-1362-6100AF27CBAD}"/>
              </a:ext>
            </a:extLst>
          </p:cNvPr>
          <p:cNvSpPr txBox="1"/>
          <p:nvPr/>
        </p:nvSpPr>
        <p:spPr>
          <a:xfrm>
            <a:off x="823965" y="5597308"/>
            <a:ext cx="1052136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* Kasser and Hitchins, “Clarifying the Relationships between Systems Engineering, Project Management, Engineering and Problem Solving”, APCOSEC, Japan,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BA006-6771-4AF0-1905-FAB7F5871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784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8123" y="304800"/>
            <a:ext cx="10503877" cy="762000"/>
          </a:xfrm>
        </p:spPr>
        <p:txBody>
          <a:bodyPr/>
          <a:lstStyle/>
          <a:p>
            <a:r>
              <a:rPr lang="en-US" dirty="0"/>
              <a:t>Limits of a single perspective</a:t>
            </a:r>
            <a:endParaRPr lang="en-GB" baseline="30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Creating Outstanding Systems Thinkers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8E29C-CB5B-4AFD-AF2C-B6CC1E9245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0" y="1803401"/>
            <a:ext cx="3831352" cy="3833647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B5D93CC-420D-48BD-B5ED-D73FCA298F4E}"/>
              </a:ext>
            </a:extLst>
          </p:cNvPr>
          <p:cNvSpPr/>
          <p:nvPr/>
        </p:nvSpPr>
        <p:spPr bwMode="auto">
          <a:xfrm>
            <a:off x="8928021" y="1273279"/>
            <a:ext cx="2540000" cy="1465199"/>
          </a:xfrm>
          <a:prstGeom prst="cloudCallout">
            <a:avLst>
              <a:gd name="adj1" fmla="val -118080"/>
              <a:gd name="adj2" fmla="val 43206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ahoma" pitchFamily="34" charset="0"/>
                <a:cs typeface="Arial" charset="0"/>
              </a:rPr>
              <a:t>I am a system</a:t>
            </a:r>
            <a:endParaRPr lang="en-AU" sz="2400" dirty="0">
              <a:latin typeface="Tahoma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969F34-EA8C-4B7A-A975-D2D566CF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1-</a:t>
            </a:r>
            <a:fld id="{FD086E64-E884-423E-B68D-42A25FA344F8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319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5" descr="framework for se">
            <a:extLst>
              <a:ext uri="{FF2B5EF4-FFF2-40B4-BE49-F238E27FC236}">
                <a16:creationId xmlns:a16="http://schemas.microsoft.com/office/drawing/2014/main" id="{52BFC38E-269A-401C-A9BC-2B564849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22" y="1163639"/>
            <a:ext cx="7808945" cy="48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4">
            <a:extLst>
              <a:ext uri="{FF2B5EF4-FFF2-40B4-BE49-F238E27FC236}">
                <a16:creationId xmlns:a16="http://schemas.microsoft.com/office/drawing/2014/main" id="{0E294AEB-7E3F-49A9-AC46-9E2D99826C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23026" y="-149224"/>
            <a:ext cx="10658966" cy="13128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Hitchins-Kasser-Massie Framework for understanding systems engineering</a:t>
            </a:r>
            <a:r>
              <a:rPr lang="en-US" altLang="en-US" sz="3600" baseline="30000" dirty="0"/>
              <a:t>*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2973DF46-01E4-4536-ACA3-034F2B9B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76" y="1462087"/>
            <a:ext cx="4065431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Systems engineers work in boxes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Many systems engineers have no idea what is going on in the other boxes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* Kasser and Massie, </a:t>
            </a:r>
            <a:r>
              <a:rPr lang="en-US" sz="16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4"/>
              </a:rPr>
              <a:t>A Framework for a Systems Engineering Body of Knowledge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proceedings of the 11th International Symposium of the INCOSE, Melbourne, Australia, 2001.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 Kasser, J. E., </a:t>
            </a:r>
            <a:r>
              <a:rPr lang="en-US" sz="16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5"/>
              </a:rPr>
              <a:t>The Hitchins-Kasser-Massie (HKM) Framework for Systems Engineering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proceedings of the 17th International Symposium of the INCOSE,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San Diego, CA., 2007.</a:t>
            </a:r>
          </a:p>
          <a:p>
            <a:pPr marL="1028700"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Thanks to Dr Xuan-Linh Tran for redrawing the HKMF in this format</a:t>
            </a:r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5717" name="Picture 7">
            <a:extLst>
              <a:ext uri="{FF2B5EF4-FFF2-40B4-BE49-F238E27FC236}">
                <a16:creationId xmlns:a16="http://schemas.microsoft.com/office/drawing/2014/main" id="{94D0326A-8845-4BAC-89FF-9C5CAF57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6" y="0"/>
            <a:ext cx="122555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6155A-1A80-4388-8BBF-06D7A57A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174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Purpose of the research</a:t>
            </a:r>
          </a:p>
          <a:p>
            <a:r>
              <a:rPr lang="en-US" sz="3200" dirty="0"/>
              <a:t>The multidisciplinary research</a:t>
            </a:r>
          </a:p>
          <a:p>
            <a:r>
              <a:rPr lang="en-US" sz="3200" dirty="0"/>
              <a:t>What to present for learning (not teach)</a:t>
            </a:r>
          </a:p>
          <a:p>
            <a:pPr lvl="1"/>
            <a:r>
              <a:rPr lang="en-US" sz="2800" dirty="0"/>
              <a:t>Some of the subsystems – conceptual</a:t>
            </a:r>
          </a:p>
          <a:p>
            <a:r>
              <a:rPr lang="en-US" sz="3200" dirty="0"/>
              <a:t> How to present it (pedagogy)</a:t>
            </a:r>
          </a:p>
          <a:p>
            <a:r>
              <a:rPr lang="en-US" sz="3200" dirty="0"/>
              <a:t>The prototypes and feedback</a:t>
            </a:r>
          </a:p>
          <a:p>
            <a:r>
              <a:rPr lang="en-US" sz="3200" dirty="0"/>
              <a:t>The 4% solution</a:t>
            </a:r>
          </a:p>
          <a:p>
            <a:r>
              <a:rPr lang="en-US" sz="3200" dirty="0"/>
              <a:t>Lessons learned</a:t>
            </a:r>
          </a:p>
          <a:p>
            <a:r>
              <a:rPr lang="en-US" sz="3200" dirty="0"/>
              <a:t>See if you can be part of that 4%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4293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BC9C8910-E751-473B-9FE6-FFD75A2882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06286" y="249239"/>
            <a:ext cx="10724605" cy="838200"/>
          </a:xfrm>
        </p:spPr>
        <p:txBody>
          <a:bodyPr/>
          <a:lstStyle/>
          <a:p>
            <a:pPr eaLnBrk="1" hangingPunct="1"/>
            <a:r>
              <a:rPr lang="en-AU" altLang="en-US" sz="5400" dirty="0"/>
              <a:t>Key concept: Roles and activities</a:t>
            </a:r>
            <a:r>
              <a:rPr lang="en-AU" altLang="en-US" sz="5400" baseline="30000" dirty="0"/>
              <a:t>*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4EE0EDA-6D72-444F-B3B9-F21787E124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7646" y="1185004"/>
            <a:ext cx="9483634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 b="1" dirty="0"/>
              <a:t>Systems Engineering the </a:t>
            </a:r>
            <a:r>
              <a:rPr lang="en-AU" altLang="en-US" sz="2800" b="1" dirty="0">
                <a:solidFill>
                  <a:srgbClr val="7030A0"/>
                </a:solidFill>
              </a:rPr>
              <a:t>Role (SETR)</a:t>
            </a:r>
            <a:endParaRPr lang="en-AU" altLang="en-US" sz="2800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What the systems engineer actually does in the workplace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sz="1800" dirty="0"/>
              <a:t>System architecting, system engineering, project management, testing, designing, etc.</a:t>
            </a:r>
            <a:endParaRPr lang="en-AU" altLang="en-US" sz="1800" b="1" dirty="0"/>
          </a:p>
          <a:p>
            <a:pPr eaLnBrk="1" hangingPunct="1">
              <a:lnSpc>
                <a:spcPct val="90000"/>
              </a:lnSpc>
            </a:pPr>
            <a:r>
              <a:rPr lang="en-AU" altLang="en-US" sz="2800" b="1" dirty="0"/>
              <a:t>Systems Engineering the </a:t>
            </a:r>
            <a:r>
              <a:rPr lang="en-AU" altLang="en-US" sz="2800" b="1" dirty="0">
                <a:solidFill>
                  <a:srgbClr val="262673"/>
                </a:solidFill>
              </a:rPr>
              <a:t>Activity (SETA)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The traditional activities associated with systems engineering</a:t>
            </a:r>
            <a:endParaRPr lang="en-AU" altLang="en-US" sz="2000" dirty="0"/>
          </a:p>
          <a:p>
            <a:pPr lvl="2">
              <a:lnSpc>
                <a:spcPct val="90000"/>
              </a:lnSpc>
            </a:pPr>
            <a:r>
              <a:rPr lang="en-AU" altLang="en-US" sz="1800" dirty="0"/>
              <a:t>See next slide for examples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Observations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Each person’s role is a different mix of activities and may be from more than one (process) domain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Type V in one role may be a Type III in another role due to a lack of something</a:t>
            </a:r>
          </a:p>
        </p:txBody>
      </p:sp>
      <p:pic>
        <p:nvPicPr>
          <p:cNvPr id="117765" name="Picture 5" descr="C:\Documents and Settings\User\Local Settings\Temporary Internet Files\Content.IE5\CYRRA09K\MCj01366770000[1].wmf">
            <a:extLst>
              <a:ext uri="{FF2B5EF4-FFF2-40B4-BE49-F238E27FC236}">
                <a16:creationId xmlns:a16="http://schemas.microsoft.com/office/drawing/2014/main" id="{AF92FF41-A7E0-4BB7-96C8-D3F7511F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3410" y="1185004"/>
            <a:ext cx="17672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460BF-0610-49E9-A612-D0B1F99E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A03F5-211A-22AF-33E0-A1B72ACE8339}"/>
              </a:ext>
            </a:extLst>
          </p:cNvPr>
          <p:cNvSpPr txBox="1"/>
          <p:nvPr/>
        </p:nvSpPr>
        <p:spPr>
          <a:xfrm>
            <a:off x="875671" y="5949019"/>
            <a:ext cx="919245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*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Kasser, J. E. and Hitchins, D. K., </a:t>
            </a:r>
            <a:r>
              <a:rPr lang="en-US" sz="1400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4"/>
              </a:rPr>
              <a:t>Yes systems engineering, you are a discipline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proceedings of the 22nd Annual International Symposium of the INCOSE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Rome, Italy, 2012.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44705" y="152401"/>
            <a:ext cx="10712823" cy="762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002060"/>
                </a:solidFill>
              </a:rPr>
              <a:t>SETA</a:t>
            </a:r>
            <a:r>
              <a:rPr lang="en-US" sz="5400" dirty="0"/>
              <a:t> in scenarios</a:t>
            </a:r>
            <a:endParaRPr lang="en-GB" sz="54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234281"/>
            <a:ext cx="7924800" cy="4389437"/>
          </a:xfrm>
        </p:spPr>
        <p:txBody>
          <a:bodyPr>
            <a:normAutofit fontScale="92500"/>
          </a:bodyPr>
          <a:lstStyle/>
          <a:p>
            <a:r>
              <a:rPr lang="en-US" sz="2534" dirty="0"/>
              <a:t>Conceptual design</a:t>
            </a:r>
          </a:p>
          <a:p>
            <a:r>
              <a:rPr lang="en-US" sz="2534" dirty="0"/>
              <a:t>Requirements elicitation, elucidation and management</a:t>
            </a:r>
          </a:p>
          <a:p>
            <a:r>
              <a:rPr lang="en-US" sz="2534" dirty="0"/>
              <a:t>Architecting</a:t>
            </a:r>
          </a:p>
          <a:p>
            <a:r>
              <a:rPr lang="en-US" sz="2534" dirty="0"/>
              <a:t>Interface management</a:t>
            </a:r>
          </a:p>
          <a:p>
            <a:r>
              <a:rPr lang="en-US" sz="2534" dirty="0"/>
              <a:t>Testing</a:t>
            </a:r>
          </a:p>
          <a:p>
            <a:r>
              <a:rPr lang="en-US" sz="2534" dirty="0"/>
              <a:t>Integrating</a:t>
            </a:r>
          </a:p>
          <a:p>
            <a:r>
              <a:rPr lang="en-US" sz="2534" dirty="0"/>
              <a:t>Verification and validation</a:t>
            </a:r>
          </a:p>
          <a:p>
            <a:r>
              <a:rPr lang="en-US" sz="2534" dirty="0"/>
              <a:t>Engineering management</a:t>
            </a:r>
          </a:p>
          <a:p>
            <a:r>
              <a:rPr lang="en-US" sz="2534" dirty="0"/>
              <a:t>Modeling</a:t>
            </a:r>
          </a:p>
          <a:p>
            <a:r>
              <a:rPr lang="en-US" sz="2534" dirty="0"/>
              <a:t>Others</a:t>
            </a:r>
          </a:p>
          <a:p>
            <a:pPr eaLnBrk="1" hangingPunct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2-</a:t>
            </a:r>
            <a:fld id="{BDB2AEA3-6148-489F-9098-8B6EB5AC2E04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935164"/>
            <a:ext cx="2836863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32826" y="462071"/>
            <a:ext cx="10804124" cy="571500"/>
          </a:xfrm>
        </p:spPr>
        <p:txBody>
          <a:bodyPr/>
          <a:lstStyle/>
          <a:p>
            <a:pPr eaLnBrk="1" hangingPunct="1"/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SETR</a:t>
            </a:r>
            <a:r>
              <a:rPr lang="en-US" dirty="0"/>
              <a:t>): Sheard (1996)</a:t>
            </a:r>
            <a:r>
              <a:rPr lang="en-US" baseline="30000" dirty="0"/>
              <a:t>*</a:t>
            </a:r>
            <a:endParaRPr lang="en-GB" baseline="300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246648" y="1377640"/>
            <a:ext cx="6683535" cy="4642160"/>
          </a:xfrm>
        </p:spPr>
        <p:txBody>
          <a:bodyPr/>
          <a:lstStyle/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Requirements Owner (RO)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System Designer (SD)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System Analyst (SA).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Validation and Verification (VV)  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Logistics and Operations (LO)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Glue (G)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Customer Interface (CI)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Technical Manager (TM)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Information Manager (IM)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Process Engineer (PE)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Coordinator (CO)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2000" dirty="0"/>
              <a:t>“Classified Ads Systems Engineering” (CA)</a:t>
            </a:r>
          </a:p>
          <a:p>
            <a:pPr eaLnBrk="1" hangingPunct="1">
              <a:buClrTx/>
              <a:buSzPct val="90000"/>
            </a:pPr>
            <a:endParaRPr lang="en-GB" sz="1400" dirty="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733977" y="4525073"/>
            <a:ext cx="3798834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/>
              <a:t>* Sheard, S. A., 1996, </a:t>
            </a:r>
            <a:r>
              <a:rPr lang="en-GB" sz="1600" i="1" dirty="0"/>
              <a:t>Twelve systems engineering roles</a:t>
            </a:r>
            <a:r>
              <a:rPr lang="en-GB" sz="1600" dirty="0"/>
              <a:t>, proceedings of the 6th Annual International Symposium of the NCOSE.</a:t>
            </a:r>
          </a:p>
        </p:txBody>
      </p:sp>
      <p:pic>
        <p:nvPicPr>
          <p:cNvPr id="2662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26" y="1397305"/>
            <a:ext cx="216856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B2AEA3-6148-489F-9098-8B6EB5AC2E04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78384" y="453504"/>
            <a:ext cx="10759736" cy="571500"/>
          </a:xfrm>
        </p:spPr>
        <p:txBody>
          <a:bodyPr/>
          <a:lstStyle/>
          <a:p>
            <a:pPr eaLnBrk="1" hangingPunct="1"/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SETR</a:t>
            </a:r>
            <a:r>
              <a:rPr lang="en-US" dirty="0"/>
              <a:t>): Jenkins (1969)</a:t>
            </a:r>
            <a:r>
              <a:rPr lang="en-US" baseline="30000" dirty="0"/>
              <a:t>*</a:t>
            </a:r>
            <a:endParaRPr lang="en-GB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233396"/>
            <a:ext cx="10972800" cy="4184456"/>
          </a:xfrm>
        </p:spPr>
        <p:txBody>
          <a:bodyPr/>
          <a:lstStyle/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tries to distinguish the wood from the trees – what’s it all about?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stimulates discussion about objectives – obtains agreement about objectives.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communicates the finally agreed objectives to all concerned so that their co-operation can be relied upon.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always takes an overall view of the project and sees that techniques are used sensibly.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>
                <a:solidFill>
                  <a:srgbClr val="7030A0"/>
                </a:solidFill>
              </a:rPr>
              <a:t>By his overall approach, he ties together the various specializations needed for model building.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decides carefully when an activity stops.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asks for more work to be done in areas which are sensitive to cost.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challenges the assumptions on which the optimization is based.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sees that the project is planned to a schedule, that priorities are decided, tasks allocated, and above all that the project is finished on time.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takes great pains to explain carefully what the systems project has achieved, and presents a well-argued and well-documented case for implementation.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ensures that the users of the operational system are properly briefed and well trained.</a:t>
            </a:r>
          </a:p>
          <a:p>
            <a:pPr eaLnBrk="1" hangingPunct="1">
              <a:buClrTx/>
              <a:buSzPct val="90000"/>
              <a:buFont typeface="Times New Roman" pitchFamily="18" charset="0"/>
              <a:buAutoNum type="arabicPeriod"/>
            </a:pPr>
            <a:r>
              <a:rPr lang="en-GB" sz="1600" dirty="0"/>
              <a:t>He makes a thorough retrospective analysis of systems performance.</a:t>
            </a:r>
          </a:p>
          <a:p>
            <a:pPr eaLnBrk="1" hangingPunct="1"/>
            <a:endParaRPr lang="en-GB" sz="1600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543051" y="5710240"/>
            <a:ext cx="28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/>
              <a:t>*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2-</a:t>
            </a:r>
            <a:fld id="{BDB2AEA3-6148-489F-9098-8B6EB5AC2E04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3CC7B-04F6-B058-CBF7-FF3855BF9A7C}"/>
              </a:ext>
            </a:extLst>
          </p:cNvPr>
          <p:cNvSpPr txBox="1"/>
          <p:nvPr/>
        </p:nvSpPr>
        <p:spPr>
          <a:xfrm>
            <a:off x="856216" y="5417852"/>
            <a:ext cx="971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0" indent="-215900" algn="just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effectLst/>
                <a:highlight>
                  <a:srgbClr val="C0C0C0"/>
                </a:highlight>
                <a:ea typeface="Cambria" panose="02040503050406030204" pitchFamily="18" charset="0"/>
                <a:cs typeface="Times" panose="02020603050405020304" pitchFamily="18" charset="0"/>
              </a:rPr>
              <a:t>* Jenkins, G. M., "The Systems Approach," </a:t>
            </a:r>
            <a:r>
              <a:rPr lang="en-GB" i="1" dirty="0">
                <a:effectLst/>
                <a:highlight>
                  <a:srgbClr val="C0C0C0"/>
                </a:highlight>
                <a:ea typeface="Cambria" panose="02040503050406030204" pitchFamily="18" charset="0"/>
                <a:cs typeface="Times" panose="02020603050405020304" pitchFamily="18" charset="0"/>
              </a:rPr>
              <a:t>Systems Behaviour</a:t>
            </a:r>
            <a:r>
              <a:rPr lang="en-GB" dirty="0">
                <a:effectLst/>
                <a:highlight>
                  <a:srgbClr val="C0C0C0"/>
                </a:highlight>
                <a:ea typeface="Cambria" panose="02040503050406030204" pitchFamily="18" charset="0"/>
                <a:cs typeface="Times" panose="02020603050405020304" pitchFamily="18" charset="0"/>
              </a:rPr>
              <a:t>, J. </a:t>
            </a:r>
            <a:r>
              <a:rPr lang="en-GB" dirty="0" err="1">
                <a:effectLst/>
                <a:highlight>
                  <a:srgbClr val="C0C0C0"/>
                </a:highlight>
                <a:ea typeface="Cambria" panose="02040503050406030204" pitchFamily="18" charset="0"/>
                <a:cs typeface="Times" panose="02020603050405020304" pitchFamily="18" charset="0"/>
              </a:rPr>
              <a:t>Beishon</a:t>
            </a:r>
            <a:r>
              <a:rPr lang="en-GB" dirty="0">
                <a:effectLst/>
                <a:highlight>
                  <a:srgbClr val="C0C0C0"/>
                </a:highlight>
                <a:ea typeface="Cambria" panose="02040503050406030204" pitchFamily="18" charset="0"/>
                <a:cs typeface="Times" panose="02020603050405020304" pitchFamily="18" charset="0"/>
              </a:rPr>
              <a:t> and G. Peters (Editors), Harper and Row, London, 1969, p. 82.</a:t>
            </a:r>
            <a:endParaRPr lang="en-AU" dirty="0">
              <a:effectLst/>
              <a:highlight>
                <a:srgbClr val="C0C0C0"/>
              </a:highlight>
              <a:ea typeface="Cambria" panose="02040503050406030204" pitchFamily="18" charset="0"/>
              <a:cs typeface="Times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6C627F-79E4-96AD-0083-0114E17A0F0D}"/>
              </a:ext>
            </a:extLst>
          </p:cNvPr>
          <p:cNvSpPr/>
          <p:nvPr/>
        </p:nvSpPr>
        <p:spPr bwMode="auto">
          <a:xfrm>
            <a:off x="8033657" y="2351314"/>
            <a:ext cx="1959429" cy="4833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17" y="228600"/>
            <a:ext cx="11107783" cy="838200"/>
          </a:xfrm>
        </p:spPr>
        <p:txBody>
          <a:bodyPr/>
          <a:lstStyle/>
          <a:p>
            <a:r>
              <a:rPr lang="en-GB" sz="4800" dirty="0"/>
              <a:t>Key concepts: Three types of SETA</a:t>
            </a:r>
            <a:r>
              <a:rPr lang="en-GB" sz="4800" baseline="30000" dirty="0"/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99136"/>
            <a:ext cx="10566400" cy="4114800"/>
          </a:xfrm>
        </p:spPr>
        <p:txBody>
          <a:bodyPr/>
          <a:lstStyle/>
          <a:p>
            <a:pPr marL="685766" indent="-685766">
              <a:buClrTx/>
              <a:buSzPct val="90000"/>
              <a:buFont typeface="+mj-lt"/>
              <a:buAutoNum type="arabicPeriod"/>
            </a:pPr>
            <a:r>
              <a:rPr lang="en-US" sz="2800" b="1" dirty="0"/>
              <a:t>Pure systems engineering</a:t>
            </a:r>
          </a:p>
          <a:p>
            <a:pPr marL="1219140" lvl="1" indent="-685766"/>
            <a:r>
              <a:rPr lang="en-US" sz="2400" dirty="0"/>
              <a:t>Systems thinking and beyond</a:t>
            </a:r>
          </a:p>
          <a:p>
            <a:pPr marL="1752512" lvl="2" indent="-685766"/>
            <a:r>
              <a:rPr lang="en-US" sz="1800" dirty="0"/>
              <a:t>Cognitive skills, problem formulation/solving, quantitative methods, decision-making, etc.</a:t>
            </a:r>
          </a:p>
          <a:p>
            <a:pPr marL="685766" indent="-685766">
              <a:buClrTx/>
              <a:buSzPct val="90000"/>
              <a:buFont typeface="+mj-lt"/>
              <a:buAutoNum type="arabicPeriod"/>
            </a:pPr>
            <a:r>
              <a:rPr lang="en-US" sz="2800" b="1" dirty="0"/>
              <a:t>Applied systems engineering </a:t>
            </a:r>
          </a:p>
          <a:p>
            <a:pPr marL="1219140" lvl="1" indent="-685766"/>
            <a:r>
              <a:rPr lang="en-US" sz="2400" dirty="0"/>
              <a:t>Requirements, architectures, V&amp;V, engineering management, engineering, *ilities, etc.</a:t>
            </a:r>
          </a:p>
          <a:p>
            <a:pPr marL="685766" indent="-685766">
              <a:buClrTx/>
              <a:buSzPct val="90000"/>
              <a:buFont typeface="+mj-lt"/>
              <a:buAutoNum type="arabicPeriod"/>
            </a:pPr>
            <a:r>
              <a:rPr lang="en-US" sz="2800" b="1" dirty="0"/>
              <a:t>Domain systems engineering</a:t>
            </a:r>
          </a:p>
          <a:p>
            <a:pPr marL="1219140" lvl="1" indent="-685766">
              <a:buSzPct val="90000"/>
              <a:buFont typeface="+mj-lt"/>
              <a:buAutoNum type="arabicPeriod"/>
            </a:pPr>
            <a:r>
              <a:rPr lang="en-US" sz="2400" dirty="0"/>
              <a:t>Problem</a:t>
            </a:r>
          </a:p>
          <a:p>
            <a:pPr marL="1219140" lvl="1" indent="-685766">
              <a:buSzPct val="90000"/>
              <a:buFont typeface="+mj-lt"/>
              <a:buAutoNum type="arabicPeriod"/>
            </a:pPr>
            <a:r>
              <a:rPr lang="en-US" sz="2400" dirty="0"/>
              <a:t>Implementation</a:t>
            </a:r>
          </a:p>
          <a:p>
            <a:pPr marL="1219140" lvl="1" indent="-685766">
              <a:buSzPct val="90000"/>
              <a:buFont typeface="+mj-lt"/>
              <a:buAutoNum type="arabicPeriod"/>
            </a:pPr>
            <a:r>
              <a:rPr lang="en-US" sz="2400" dirty="0"/>
              <a:t>Solution</a:t>
            </a:r>
          </a:p>
          <a:p>
            <a:pPr marL="685766" indent="-685766">
              <a:buClrTx/>
              <a:buSzPct val="90000"/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802105">
            <a:off x="7434769" y="4202217"/>
            <a:ext cx="374841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Similar to Mathematics </a:t>
            </a:r>
          </a:p>
          <a:p>
            <a:pPr algn="ctr"/>
            <a:r>
              <a:rPr lang="en-US" sz="3200" dirty="0"/>
              <a:t>(pure and applied)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37EFA-54B3-495E-BA03-2C5B5D962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Left Arrow 13">
            <a:extLst>
              <a:ext uri="{FF2B5EF4-FFF2-40B4-BE49-F238E27FC236}">
                <a16:creationId xmlns:a16="http://schemas.microsoft.com/office/drawing/2014/main" id="{314E6E5B-ACC5-A6E9-E49A-4D42A71CCAD9}"/>
              </a:ext>
            </a:extLst>
          </p:cNvPr>
          <p:cNvSpPr/>
          <p:nvPr/>
        </p:nvSpPr>
        <p:spPr>
          <a:xfrm rot="21381173">
            <a:off x="7830106" y="2286419"/>
            <a:ext cx="4261281" cy="1050848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itchFamily="34" charset="0"/>
              </a:rPr>
              <a:t>Your typical systems engineering course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4FE93-4B8B-A093-89BE-186F4A882F26}"/>
              </a:ext>
            </a:extLst>
          </p:cNvPr>
          <p:cNvSpPr txBox="1"/>
          <p:nvPr/>
        </p:nvSpPr>
        <p:spPr>
          <a:xfrm>
            <a:off x="878542" y="6012661"/>
            <a:ext cx="643118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* Kasser, 2013, Perceptions of Systems Engineering, pages 149-150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320" y="-63986"/>
            <a:ext cx="10800080" cy="1097147"/>
          </a:xfrm>
        </p:spPr>
        <p:txBody>
          <a:bodyPr>
            <a:noAutofit/>
          </a:bodyPr>
          <a:lstStyle/>
          <a:p>
            <a:r>
              <a:rPr lang="en-US" sz="4000" dirty="0"/>
              <a:t>Pure, applied and domain SETA</a:t>
            </a:r>
            <a:endParaRPr lang="en-GB" sz="4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8E33-59DB-453D-AF61-3039365F2289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158415" y="1316655"/>
            <a:ext cx="2144296" cy="990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Systems engineers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2354" y="2169957"/>
            <a:ext cx="2639256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Activities in a role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1864" y="1532726"/>
            <a:ext cx="2073155" cy="5838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while performing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9827" y="1400933"/>
            <a:ext cx="1257300" cy="822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cognitive skills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1244" y="3672917"/>
            <a:ext cx="2034176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3 Domains [1]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58332" y="5123251"/>
            <a:ext cx="2540000" cy="902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enable a solution system to be realized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Curved Connector 11"/>
          <p:cNvCxnSpPr>
            <a:cxnSpLocks/>
            <a:stCxn id="5" idx="6"/>
            <a:endCxn id="8" idx="1"/>
          </p:cNvCxnSpPr>
          <p:nvPr/>
        </p:nvCxnSpPr>
        <p:spPr>
          <a:xfrm>
            <a:off x="3302711" y="1811955"/>
            <a:ext cx="877116" cy="127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cxnSpLocks/>
            <a:stCxn id="8" idx="3"/>
            <a:endCxn id="7" idx="1"/>
          </p:cNvCxnSpPr>
          <p:nvPr/>
        </p:nvCxnSpPr>
        <p:spPr>
          <a:xfrm>
            <a:off x="5437127" y="1811955"/>
            <a:ext cx="864737" cy="127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  <a:stCxn id="7" idx="3"/>
            <a:endCxn id="6" idx="0"/>
          </p:cNvCxnSpPr>
          <p:nvPr/>
        </p:nvCxnSpPr>
        <p:spPr>
          <a:xfrm>
            <a:off x="8375019" y="1824655"/>
            <a:ext cx="1446963" cy="3453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  <a:stCxn id="6" idx="2"/>
            <a:endCxn id="9" idx="0"/>
          </p:cNvCxnSpPr>
          <p:nvPr/>
        </p:nvCxnSpPr>
        <p:spPr>
          <a:xfrm rot="16200000" flipH="1">
            <a:off x="9340377" y="3184962"/>
            <a:ext cx="969560" cy="63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cxnSpLocks/>
            <a:stCxn id="9" idx="2"/>
            <a:endCxn id="10" idx="0"/>
          </p:cNvCxnSpPr>
          <p:nvPr/>
        </p:nvCxnSpPr>
        <p:spPr>
          <a:xfrm rot="5400000">
            <a:off x="9369865" y="4664784"/>
            <a:ext cx="916934" cy="127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14549" y="5346743"/>
            <a:ext cx="490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Problem, solution and implementation</a:t>
            </a:r>
            <a:endParaRPr lang="en-GB" dirty="0"/>
          </a:p>
        </p:txBody>
      </p:sp>
      <p:sp>
        <p:nvSpPr>
          <p:cNvPr id="37" name="Oval Callout 36"/>
          <p:cNvSpPr/>
          <p:nvPr/>
        </p:nvSpPr>
        <p:spPr>
          <a:xfrm>
            <a:off x="1634623" y="3429000"/>
            <a:ext cx="2474188" cy="1042944"/>
          </a:xfrm>
          <a:prstGeom prst="wedgeEllipseCallout">
            <a:avLst>
              <a:gd name="adj1" fmla="val 60423"/>
              <a:gd name="adj2" fmla="val -16248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Pure</a:t>
            </a:r>
            <a:r>
              <a:rPr lang="en-US" dirty="0"/>
              <a:t> systems engineering</a:t>
            </a:r>
            <a:endParaRPr lang="en-GB" dirty="0"/>
          </a:p>
        </p:txBody>
      </p:sp>
      <p:sp>
        <p:nvSpPr>
          <p:cNvPr id="38" name="Oval Callout 37"/>
          <p:cNvSpPr/>
          <p:nvPr/>
        </p:nvSpPr>
        <p:spPr>
          <a:xfrm>
            <a:off x="5029200" y="2690426"/>
            <a:ext cx="2309242" cy="982491"/>
          </a:xfrm>
          <a:prstGeom prst="wedgeEllipseCallout">
            <a:avLst>
              <a:gd name="adj1" fmla="val 106581"/>
              <a:gd name="adj2" fmla="val -52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Applied </a:t>
            </a:r>
            <a:r>
              <a:rPr lang="en-US" dirty="0"/>
              <a:t>systems engineering</a:t>
            </a:r>
            <a:endParaRPr lang="en-GB" dirty="0"/>
          </a:p>
        </p:txBody>
      </p:sp>
      <p:sp>
        <p:nvSpPr>
          <p:cNvPr id="39" name="Oval Callout 38"/>
          <p:cNvSpPr/>
          <p:nvPr/>
        </p:nvSpPr>
        <p:spPr>
          <a:xfrm>
            <a:off x="5029200" y="4056470"/>
            <a:ext cx="2969025" cy="982491"/>
          </a:xfrm>
          <a:prstGeom prst="wedgeEllipseCallout">
            <a:avLst>
              <a:gd name="adj1" fmla="val 78186"/>
              <a:gd name="adj2" fmla="val -6300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Domain </a:t>
            </a:r>
            <a:r>
              <a:rPr lang="en-US" dirty="0"/>
              <a:t>systems engineering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419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2B187-6260-C093-271F-89D29A02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approach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E8BCAE-EB6C-A4D9-59A1-BCFD349B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1120845" cy="5000897"/>
          </a:xfrm>
        </p:spPr>
        <p:txBody>
          <a:bodyPr/>
          <a:lstStyle/>
          <a:p>
            <a:r>
              <a:rPr lang="en-US" sz="2400" dirty="0"/>
              <a:t>What’s the first thing outstanding systems engineers usually do </a:t>
            </a:r>
            <a:r>
              <a:rPr lang="en-US" sz="2400" u="sng" dirty="0"/>
              <a:t>when</a:t>
            </a:r>
            <a:r>
              <a:rPr lang="en-US" sz="2400" dirty="0"/>
              <a:t> they understand the nature of the problem?</a:t>
            </a:r>
          </a:p>
          <a:p>
            <a:r>
              <a:rPr lang="en-US" sz="2400" dirty="0"/>
              <a:t>Plagiarize!!!!</a:t>
            </a:r>
          </a:p>
          <a:p>
            <a:r>
              <a:rPr lang="en-US" sz="2400" dirty="0"/>
              <a:t>Determine what other people in the past have done when faced with the same or similar problem</a:t>
            </a:r>
          </a:p>
          <a:p>
            <a:pPr lvl="1"/>
            <a:r>
              <a:rPr lang="en-US" sz="2000" dirty="0"/>
              <a:t>Concept behind TRIZ</a:t>
            </a:r>
          </a:p>
          <a:p>
            <a:r>
              <a:rPr lang="en-US" sz="2400" dirty="0"/>
              <a:t>Examine and adjust for similarities and differences in the situations</a:t>
            </a:r>
          </a:p>
          <a:p>
            <a:r>
              <a:rPr lang="en-US" sz="2400" dirty="0"/>
              <a:t>Coming from academia, my approach was to reuse course components to create the system, </a:t>
            </a:r>
            <a:r>
              <a:rPr lang="en-US" sz="2400" u="sng" dirty="0"/>
              <a:t>not</a:t>
            </a:r>
            <a:r>
              <a:rPr lang="en-US" sz="2400" dirty="0"/>
              <a:t> create a course</a:t>
            </a:r>
          </a:p>
          <a:p>
            <a:r>
              <a:rPr lang="en-US" sz="2400" dirty="0"/>
              <a:t>There is going to be an educational subsystem</a:t>
            </a:r>
          </a:p>
          <a:p>
            <a:endParaRPr lang="en-AU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06137-670B-D5E4-997F-1B3FB9D07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771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8" y="249239"/>
            <a:ext cx="10760780" cy="838200"/>
          </a:xfrm>
        </p:spPr>
        <p:txBody>
          <a:bodyPr/>
          <a:lstStyle/>
          <a:p>
            <a:r>
              <a:rPr lang="en-US" dirty="0"/>
              <a:t>Processes for crafting a degree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Benchmarking</a:t>
            </a:r>
          </a:p>
          <a:p>
            <a:pPr lvl="1"/>
            <a:r>
              <a:rPr lang="en-US" dirty="0"/>
              <a:t>Benchmark other universities</a:t>
            </a:r>
          </a:p>
          <a:p>
            <a:pPr lvl="1"/>
            <a:r>
              <a:rPr lang="en-US" dirty="0"/>
              <a:t>Aggregate topics</a:t>
            </a:r>
          </a:p>
          <a:p>
            <a:pPr lvl="1"/>
            <a:r>
              <a:rPr lang="en-US" dirty="0"/>
              <a:t>Position on top of normal distribution  curve </a:t>
            </a:r>
          </a:p>
          <a:p>
            <a:pPr lvl="2"/>
            <a:r>
              <a:rPr lang="en-US" dirty="0"/>
              <a:t>Teach most common topics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Faculty capability</a:t>
            </a:r>
          </a:p>
          <a:p>
            <a:pPr lvl="1"/>
            <a:r>
              <a:rPr lang="en-US" dirty="0"/>
              <a:t>Benchmark other universities</a:t>
            </a:r>
          </a:p>
          <a:p>
            <a:pPr lvl="1"/>
            <a:r>
              <a:rPr lang="en-US" dirty="0"/>
              <a:t>Bundle common modules with modules faculty can teach</a:t>
            </a:r>
            <a:endParaRPr lang="en-GB" dirty="0"/>
          </a:p>
        </p:txBody>
      </p:sp>
      <p:sp>
        <p:nvSpPr>
          <p:cNvPr id="7" name="&quot;No&quot; Symbol 6"/>
          <p:cNvSpPr/>
          <p:nvPr/>
        </p:nvSpPr>
        <p:spPr>
          <a:xfrm>
            <a:off x="2279583" y="2506579"/>
            <a:ext cx="2514600" cy="2057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7397817" y="2707017"/>
            <a:ext cx="2514600" cy="2057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F10-4567-45CF-AE8D-FB9DB5EFA0E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433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Process for Crafting a Degree</a:t>
            </a:r>
            <a:r>
              <a:rPr lang="en-AU" baseline="30000" dirty="0"/>
              <a:t>*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1401" y="1474360"/>
            <a:ext cx="2437599" cy="147732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dirty="0"/>
              <a:t> Customer needs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dirty="0"/>
              <a:t> Body of Knowledge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dirty="0"/>
              <a:t> </a:t>
            </a:r>
            <a:r>
              <a:rPr lang="en-AU" b="1" dirty="0">
                <a:solidFill>
                  <a:srgbClr val="002060"/>
                </a:solidFill>
              </a:rPr>
              <a:t>Benchmarks (other universities)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214443" y="1856630"/>
            <a:ext cx="4472357" cy="712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AU" sz="2000"/>
              <a:t>Subject matter (knowledge and skills)</a:t>
            </a:r>
          </a:p>
        </p:txBody>
      </p:sp>
      <p:cxnSp>
        <p:nvCxnSpPr>
          <p:cNvPr id="10246" name="AutoShape 6"/>
          <p:cNvCxnSpPr>
            <a:cxnSpLocks noChangeShapeType="1"/>
            <a:stCxn id="10244" idx="3"/>
            <a:endCxn id="10245" idx="1"/>
          </p:cNvCxnSpPr>
          <p:nvPr/>
        </p:nvCxnSpPr>
        <p:spPr bwMode="auto">
          <a:xfrm>
            <a:off x="3429000" y="2213024"/>
            <a:ext cx="78544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915400" y="1459700"/>
            <a:ext cx="1447800" cy="6508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/>
              <a:t>Delivery mechanism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53300" y="3517099"/>
            <a:ext cx="1676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AU" sz="2800"/>
              <a:t>Pedagogy</a:t>
            </a:r>
          </a:p>
        </p:txBody>
      </p:sp>
      <p:cxnSp>
        <p:nvCxnSpPr>
          <p:cNvPr id="10249" name="AutoShape 9"/>
          <p:cNvCxnSpPr>
            <a:cxnSpLocks noChangeShapeType="1"/>
            <a:stCxn id="10245" idx="2"/>
            <a:endCxn id="10248" idx="1"/>
          </p:cNvCxnSpPr>
          <p:nvPr/>
        </p:nvCxnSpPr>
        <p:spPr bwMode="auto">
          <a:xfrm rot="16200000" flipH="1">
            <a:off x="6180471" y="2839569"/>
            <a:ext cx="1442981" cy="902678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AutoShape 10"/>
          <p:cNvCxnSpPr>
            <a:cxnSpLocks noChangeShapeType="1"/>
            <a:stCxn id="10247" idx="2"/>
            <a:endCxn id="10248" idx="3"/>
          </p:cNvCxnSpPr>
          <p:nvPr/>
        </p:nvCxnSpPr>
        <p:spPr bwMode="auto">
          <a:xfrm rot="5400000">
            <a:off x="8383588" y="2756687"/>
            <a:ext cx="1901825" cy="6096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6705600" y="4933149"/>
            <a:ext cx="2971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AU"/>
              <a:t>Deliver the classes</a:t>
            </a:r>
          </a:p>
        </p:txBody>
      </p:sp>
      <p:cxnSp>
        <p:nvCxnSpPr>
          <p:cNvPr id="10252" name="AutoShape 12"/>
          <p:cNvCxnSpPr>
            <a:cxnSpLocks noChangeShapeType="1"/>
            <a:stCxn id="10248" idx="2"/>
            <a:endCxn id="10251" idx="0"/>
          </p:cNvCxnSpPr>
          <p:nvPr/>
        </p:nvCxnSpPr>
        <p:spPr bwMode="auto">
          <a:xfrm rot="5400000">
            <a:off x="7978775" y="4720424"/>
            <a:ext cx="4254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295800" y="4737092"/>
            <a:ext cx="1828800" cy="9255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/>
              <a:t>Assess teaching and learning results</a:t>
            </a:r>
          </a:p>
        </p:txBody>
      </p:sp>
      <p:cxnSp>
        <p:nvCxnSpPr>
          <p:cNvPr id="10254" name="AutoShape 14"/>
          <p:cNvCxnSpPr>
            <a:cxnSpLocks noChangeShapeType="1"/>
            <a:stCxn id="10251" idx="2"/>
            <a:endCxn id="10253" idx="3"/>
          </p:cNvCxnSpPr>
          <p:nvPr/>
        </p:nvCxnSpPr>
        <p:spPr bwMode="auto">
          <a:xfrm flipH="1">
            <a:off x="3124600" y="5199849"/>
            <a:ext cx="35810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6" name="AutoShape 16"/>
          <p:cNvCxnSpPr>
            <a:cxnSpLocks noChangeShapeType="1"/>
            <a:stCxn id="10253" idx="0"/>
            <a:endCxn id="10244" idx="2"/>
          </p:cNvCxnSpPr>
          <p:nvPr/>
        </p:nvCxnSpPr>
        <p:spPr bwMode="auto">
          <a:xfrm flipV="1">
            <a:off x="2210200" y="2951688"/>
            <a:ext cx="1" cy="1785404"/>
          </a:xfrm>
          <a:prstGeom prst="straightConnector1">
            <a:avLst/>
          </a:prstGeom>
          <a:noFill/>
          <a:ln w="25400">
            <a:solidFill>
              <a:schemeClr val="bg2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40945" y="1471331"/>
            <a:ext cx="10300677" cy="3200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267200" y="3517100"/>
            <a:ext cx="1752600" cy="92551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AU" dirty="0"/>
              <a:t>Factors that make learning effective</a:t>
            </a:r>
          </a:p>
        </p:txBody>
      </p:sp>
      <p:cxnSp>
        <p:nvCxnSpPr>
          <p:cNvPr id="10261" name="AutoShape 21"/>
          <p:cNvCxnSpPr>
            <a:cxnSpLocks noChangeShapeType="1"/>
          </p:cNvCxnSpPr>
          <p:nvPr/>
        </p:nvCxnSpPr>
        <p:spPr bwMode="auto">
          <a:xfrm flipV="1">
            <a:off x="6019800" y="4202899"/>
            <a:ext cx="1295400" cy="6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40944" y="5789714"/>
            <a:ext cx="1081473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 Kasser J.E, </a:t>
            </a:r>
            <a:r>
              <a:rPr lang="en-US" sz="1200" dirty="0" err="1"/>
              <a:t>Sitnikova</a:t>
            </a:r>
            <a:r>
              <a:rPr lang="en-US" sz="1200" dirty="0"/>
              <a:t> E, Tran X.L, Yates G”, </a:t>
            </a:r>
            <a:r>
              <a:rPr lang="en-US" sz="1200" dirty="0" err="1"/>
              <a:t>Optimising</a:t>
            </a:r>
            <a:r>
              <a:rPr lang="en-US" sz="1200" dirty="0"/>
              <a:t> the Content and Delivery of Postgraduate Education in Engineering Management for Government and Industry”, </a:t>
            </a:r>
            <a:r>
              <a:rPr lang="en-US" sz="1200" i="1" dirty="0"/>
              <a:t>proceedings of the International Engineering Management Conference (IEMC)</a:t>
            </a:r>
            <a:r>
              <a:rPr lang="en-US" sz="1200" dirty="0"/>
              <a:t>, St. John's, Newfoundland, Canada, September 11-14, 2005.</a:t>
            </a:r>
            <a:endParaRPr lang="en-GB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F10-4567-45CF-AE8D-FB9DB5EFA0EC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183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646" y="249239"/>
            <a:ext cx="10708232" cy="838200"/>
          </a:xfrm>
        </p:spPr>
        <p:txBody>
          <a:bodyPr/>
          <a:lstStyle/>
          <a:p>
            <a:r>
              <a:rPr lang="en-US" sz="4000" dirty="0"/>
              <a:t>Benchmarking study based on website info</a:t>
            </a:r>
            <a:r>
              <a:rPr lang="en-US" sz="4000" baseline="30000" dirty="0"/>
              <a:t>*</a:t>
            </a:r>
            <a:endParaRPr lang="en-GB" sz="40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975" y="1219200"/>
            <a:ext cx="5818973" cy="4114800"/>
          </a:xfrm>
        </p:spPr>
        <p:txBody>
          <a:bodyPr/>
          <a:lstStyle/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Professional Master's in Applied Systems Engineering </a:t>
            </a:r>
          </a:p>
          <a:p>
            <a:pPr marL="400050" lvl="1" indent="0">
              <a:buClrTx/>
              <a:buSzPct val="90000"/>
              <a:buNone/>
            </a:pPr>
            <a:r>
              <a:rPr lang="en-US" sz="1400" dirty="0"/>
              <a:t>Georgia Tech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MSc in Engineering and Management</a:t>
            </a:r>
          </a:p>
          <a:p>
            <a:pPr marL="400050" lvl="1" indent="0">
              <a:buClrTx/>
              <a:buSzPct val="90000"/>
              <a:buNone/>
            </a:pPr>
            <a:r>
              <a:rPr lang="en-US" sz="1400" dirty="0"/>
              <a:t>MIT System Design and Management Program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MSc in Systems Engineering</a:t>
            </a:r>
          </a:p>
          <a:p>
            <a:pPr marL="400050" lvl="1" indent="0">
              <a:buClrTx/>
              <a:buSzPct val="90000"/>
              <a:buNone/>
            </a:pPr>
            <a:r>
              <a:rPr lang="en-US" sz="1400" dirty="0"/>
              <a:t>Missouri University of Science and Technology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1800" dirty="0" err="1"/>
              <a:t>MEng</a:t>
            </a:r>
            <a:r>
              <a:rPr lang="en-US" sz="1800" dirty="0"/>
              <a:t> in Systems Engineering</a:t>
            </a:r>
          </a:p>
          <a:p>
            <a:pPr marL="400050" lvl="1" indent="0">
              <a:buClrTx/>
              <a:buSzPct val="90000"/>
              <a:buNone/>
            </a:pPr>
            <a:r>
              <a:rPr lang="en-US" sz="1400" dirty="0"/>
              <a:t>Penn State University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MSc (Major in Systems Engineering)</a:t>
            </a:r>
          </a:p>
          <a:p>
            <a:pPr marL="400050" lvl="1" indent="0">
              <a:buClrTx/>
              <a:buSzPct val="90000"/>
              <a:buNone/>
            </a:pPr>
            <a:r>
              <a:rPr lang="en-US" sz="1400" dirty="0"/>
              <a:t>Southern Methodist University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1800" dirty="0" err="1"/>
              <a:t>MEng</a:t>
            </a:r>
            <a:r>
              <a:rPr lang="en-US" sz="1800" dirty="0"/>
              <a:t> in Systems Engineering</a:t>
            </a:r>
          </a:p>
          <a:p>
            <a:pPr marL="400050" lvl="1" indent="0">
              <a:buSzPct val="90000"/>
              <a:buNone/>
            </a:pPr>
            <a:r>
              <a:rPr lang="en-US" sz="1400" dirty="0"/>
              <a:t>Stevens Institute of Technology</a:t>
            </a:r>
          </a:p>
          <a:p>
            <a:pPr marL="457200" indent="-457200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1219200"/>
            <a:ext cx="5610829" cy="4862004"/>
          </a:xfrm>
        </p:spPr>
        <p:txBody>
          <a:bodyPr/>
          <a:lstStyle/>
          <a:p>
            <a:pPr marL="457200" indent="-457200">
              <a:buClrTx/>
              <a:buSzPct val="90000"/>
              <a:buFont typeface="+mj-lt"/>
              <a:buAutoNum type="arabicPeriod" startAt="7"/>
            </a:pPr>
            <a:r>
              <a:rPr lang="en-US" sz="1800" dirty="0"/>
              <a:t>MSc in Systems Engineering</a:t>
            </a:r>
          </a:p>
          <a:p>
            <a:pPr marL="400050" lvl="1" indent="0">
              <a:buSzPct val="90000"/>
              <a:buNone/>
            </a:pPr>
            <a:r>
              <a:rPr lang="en-US" sz="1400" dirty="0"/>
              <a:t>University of Maryland – Institute for Systems Research</a:t>
            </a:r>
          </a:p>
          <a:p>
            <a:pPr marL="457200" indent="-457200">
              <a:buClrTx/>
              <a:buSzPct val="90000"/>
              <a:buFont typeface="+mj-lt"/>
              <a:buAutoNum type="arabicPeriod" startAt="8"/>
            </a:pPr>
            <a:r>
              <a:rPr lang="en-US" sz="1800" dirty="0"/>
              <a:t>MSc in Industrial and Systems Engineering</a:t>
            </a:r>
          </a:p>
          <a:p>
            <a:pPr marL="400050" lvl="1" indent="0">
              <a:buClrTx/>
              <a:buSzPct val="90000"/>
              <a:buNone/>
            </a:pPr>
            <a:r>
              <a:rPr lang="en-US" sz="1400" dirty="0"/>
              <a:t>University of Michigan</a:t>
            </a:r>
          </a:p>
          <a:p>
            <a:pPr marL="457200" indent="-457200">
              <a:buClrTx/>
              <a:buSzPct val="90000"/>
              <a:buFont typeface="+mj-lt"/>
              <a:buAutoNum type="arabicPeriod" startAt="8"/>
            </a:pPr>
            <a:r>
              <a:rPr lang="en-US" sz="1800" dirty="0"/>
              <a:t>MSc in Industrial and Systems Engineering</a:t>
            </a:r>
          </a:p>
          <a:p>
            <a:pPr marL="400050" lvl="1" indent="0">
              <a:buClrTx/>
              <a:buSzPct val="90000"/>
              <a:buNone/>
            </a:pPr>
            <a:r>
              <a:rPr lang="en-US" sz="1400" dirty="0"/>
              <a:t>University of Southern California – Viterbi School of Engineering</a:t>
            </a:r>
          </a:p>
          <a:p>
            <a:pPr marL="457200" indent="-457200">
              <a:buClrTx/>
              <a:buSzPct val="90000"/>
              <a:buFont typeface="+mj-lt"/>
              <a:buAutoNum type="arabicPeriod" startAt="8"/>
            </a:pPr>
            <a:r>
              <a:rPr lang="en-US" sz="1800" dirty="0"/>
              <a:t>MSc in Systems Engineering</a:t>
            </a:r>
          </a:p>
          <a:p>
            <a:pPr marL="400050" lvl="1" indent="0">
              <a:buClrTx/>
              <a:buSzPct val="90000"/>
              <a:buNone/>
            </a:pPr>
            <a:r>
              <a:rPr lang="en-US" sz="1400" dirty="0"/>
              <a:t>Worcester Polytechnic Institute</a:t>
            </a:r>
          </a:p>
          <a:p>
            <a:pPr marL="457200" indent="-457200">
              <a:buClrTx/>
              <a:buSzPct val="90000"/>
              <a:buFont typeface="+mj-lt"/>
              <a:buAutoNum type="arabicPeriod" startAt="8"/>
            </a:pPr>
            <a:r>
              <a:rPr lang="en-US" sz="1800" dirty="0"/>
              <a:t>Master of </a:t>
            </a:r>
            <a:r>
              <a:rPr lang="en-US" sz="1800" dirty="0" err="1"/>
              <a:t>Defence</a:t>
            </a:r>
            <a:r>
              <a:rPr lang="en-US" sz="1800" dirty="0"/>
              <a:t> Technology Systems (MDTS)</a:t>
            </a:r>
          </a:p>
          <a:p>
            <a:pPr marL="400050" lvl="2" indent="0">
              <a:buNone/>
            </a:pPr>
            <a:r>
              <a:rPr lang="en-US" sz="1400" dirty="0"/>
              <a:t>TDSI in National University of Singapore (NUS)</a:t>
            </a:r>
            <a:r>
              <a:rPr lang="en-US" sz="1800" dirty="0">
                <a:solidFill>
                  <a:schemeClr val="bg1"/>
                </a:solidFill>
              </a:rPr>
              <a:t> for Systems Engineering 1.0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58659" y="64008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E29EA-DDCB-42BF-97E1-9BA1E2E1FB37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44159" y="45518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 1-10 exhibited at INCOSE IS 2013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07416-B530-7223-666E-49D8E6382DD5}"/>
              </a:ext>
            </a:extLst>
          </p:cNvPr>
          <p:cNvSpPr txBox="1"/>
          <p:nvPr/>
        </p:nvSpPr>
        <p:spPr>
          <a:xfrm>
            <a:off x="261816" y="5083604"/>
            <a:ext cx="11668368" cy="14003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*Kasser J.E., Arnold E., Academia is not teaching the right things in systems engineering Master’s courses, in Are Postgraduate Courses in Systems Engineering Teaching the Right Things?, in </a:t>
            </a:r>
            <a:r>
              <a:rPr lang="en-US" sz="1600" b="0" i="1" dirty="0">
                <a:solidFill>
                  <a:srgbClr val="333333"/>
                </a:solidFill>
                <a:effectLst/>
              </a:rPr>
              <a:t>the 24th International Symposium of the INCOSE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, Las Vegas, NV, 2014.</a:t>
            </a:r>
          </a:p>
          <a:p>
            <a:pPr algn="l" fontAlgn="base">
              <a:spcAft>
                <a:spcPts val="600"/>
              </a:spcAft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*Kasser, J. E. and Arnold, E., </a:t>
            </a:r>
            <a:r>
              <a:rPr lang="en-US" sz="1600" b="0" i="0" dirty="0">
                <a:solidFill>
                  <a:srgbClr val="0066CC"/>
                </a:solidFill>
                <a:effectLst/>
                <a:hlinkClick r:id="rId3"/>
              </a:rPr>
              <a:t>Benchmarking the Content of Master’s Degrees in Systems Engineering in 2013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, </a:t>
            </a:r>
            <a:r>
              <a:rPr lang="en-US" sz="1600" b="0" i="1" dirty="0">
                <a:solidFill>
                  <a:srgbClr val="333333"/>
                </a:solidFill>
                <a:effectLst/>
              </a:rPr>
              <a:t>proceedings of the 26th International Symposium of the INCOSE,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Edinburgh, Scotland, 2016.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FBE5C10-B4B2-2644-35ED-1CF9B621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184" y="6243639"/>
            <a:ext cx="2540000" cy="457200"/>
          </a:xfrm>
        </p:spPr>
        <p:txBody>
          <a:bodyPr/>
          <a:lstStyle/>
          <a:p>
            <a:fld id="{8CF8AF10-4567-45CF-AE8D-FB9DB5EFA0EC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6189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28" y="157161"/>
            <a:ext cx="10917382" cy="838200"/>
          </a:xfrm>
        </p:spPr>
        <p:txBody>
          <a:bodyPr/>
          <a:lstStyle/>
          <a:p>
            <a:r>
              <a:rPr lang="en-US" dirty="0"/>
              <a:t>Purpose of research (traditional)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To create a course to expedite the creation of “outstanding systems engineers” some of whom will become “technical leaders” (engineering leaders)</a:t>
            </a:r>
          </a:p>
          <a:p>
            <a:r>
              <a:rPr lang="en-US" sz="3200" dirty="0"/>
              <a:t>Need to determine </a:t>
            </a:r>
          </a:p>
          <a:p>
            <a:pPr marL="1123935" lvl="1" indent="-514350">
              <a:buClrTx/>
              <a:buSzPct val="90000"/>
              <a:buFont typeface="+mj-lt"/>
              <a:buAutoNum type="arabicPeriod"/>
            </a:pPr>
            <a:r>
              <a:rPr lang="en-US" sz="2800" dirty="0"/>
              <a:t>What to teach outstanding systems engineers</a:t>
            </a:r>
            <a:endParaRPr lang="en-US" sz="2800" dirty="0">
              <a:highlight>
                <a:srgbClr val="000000"/>
              </a:highlight>
            </a:endParaRPr>
          </a:p>
          <a:p>
            <a:pPr marL="1123935" lvl="1" indent="-514350">
              <a:buClrTx/>
              <a:buSzPct val="90000"/>
              <a:buFont typeface="+mj-lt"/>
              <a:buAutoNum type="arabicPeriod"/>
            </a:pPr>
            <a:r>
              <a:rPr lang="en-US" sz="2800" dirty="0"/>
              <a:t>Best way to teach it</a:t>
            </a:r>
            <a:endParaRPr lang="en-US" sz="2800" dirty="0">
              <a:highlight>
                <a:srgbClr val="000000"/>
              </a:highlight>
            </a:endParaRPr>
          </a:p>
          <a:p>
            <a:pPr marL="1123935" lvl="1" indent="-514350">
              <a:buClrTx/>
              <a:buSzPct val="90000"/>
              <a:buFont typeface="+mj-lt"/>
              <a:buAutoNum type="arabicPeriod"/>
            </a:pPr>
            <a:r>
              <a:rPr lang="en-US" sz="2800" dirty="0"/>
              <a:t>How to fast track teaching that comes from “experience”</a:t>
            </a:r>
          </a:p>
          <a:p>
            <a:r>
              <a:rPr lang="en-US" sz="3600" dirty="0"/>
              <a:t>Construct the course and prototype it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B71C8-CF71-305C-F203-7FED49699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3</a:t>
            </a:fld>
            <a:endParaRPr lang="en-AU"/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0E2562CA-1AB6-5AEB-F800-B8768092EF7A}"/>
              </a:ext>
            </a:extLst>
          </p:cNvPr>
          <p:cNvSpPr/>
          <p:nvPr/>
        </p:nvSpPr>
        <p:spPr bwMode="auto">
          <a:xfrm>
            <a:off x="4209393" y="2133599"/>
            <a:ext cx="3773214" cy="2932387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HKMF area coverage in 2013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81184"/>
              </p:ext>
            </p:extLst>
          </p:nvPr>
        </p:nvGraphicFramePr>
        <p:xfrm>
          <a:off x="976759" y="1363828"/>
          <a:ext cx="7848600" cy="17011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4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Hitchins Layer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209" marR="9209" marT="920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Socio-economic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Supply chain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Business/</a:t>
                      </a:r>
                      <a:r>
                        <a:rPr lang="en-GB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SoS</a:t>
                      </a:r>
                      <a:endParaRPr lang="en-GB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System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marL="9209" marR="9209" marT="920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209" marR="9209" marT="920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209" marR="9209" marT="920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209" marR="9209" marT="920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209" marR="9209" marT="920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Product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74265"/>
              </p:ext>
            </p:extLst>
          </p:nvPr>
        </p:nvGraphicFramePr>
        <p:xfrm>
          <a:off x="976759" y="3252389"/>
          <a:ext cx="7848600" cy="25517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4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Lifecycle</a:t>
                      </a:r>
                      <a:r>
                        <a:rPr lang="en-US" sz="1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phase</a:t>
                      </a:r>
                      <a:endParaRPr lang="en-GB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209" marR="9209" marT="920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marL="342900" indent="-342900" algn="l" fontAlgn="b">
                        <a:buAutoNum type="alphaUcPeriod"/>
                      </a:pPr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Needs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9209" marR="9209" marT="9209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B. Requirements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 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C. Design/Architecting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D. Construction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E. Unit testing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F. Integration</a:t>
                      </a:r>
                      <a:r>
                        <a:rPr lang="en-GB" sz="1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&amp; Testing</a:t>
                      </a:r>
                      <a:endParaRPr lang="en-GB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G. Operations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H. Disposal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5" descr="framework for s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892" y="1087438"/>
            <a:ext cx="2279562" cy="141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92059" y="2497624"/>
            <a:ext cx="27314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Gaps in required courses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22359" y="4023242"/>
            <a:ext cx="260117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 Present but not documented on web site, expect same applies to other degrees</a:t>
            </a:r>
            <a:endParaRPr lang="en-GB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58659" y="64008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E29EA-DDCB-42BF-97E1-9BA1E2E1FB37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57208" y="3446002"/>
            <a:ext cx="287066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0.1 means 1 course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0349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31" y="259018"/>
            <a:ext cx="11042469" cy="838200"/>
          </a:xfrm>
        </p:spPr>
        <p:txBody>
          <a:bodyPr/>
          <a:lstStyle/>
          <a:p>
            <a:r>
              <a:rPr lang="en-US" sz="4000" dirty="0"/>
              <a:t>Percentage courses by types of degrees in 2013</a:t>
            </a:r>
            <a:endParaRPr lang="en-GB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482230"/>
              </p:ext>
            </p:extLst>
          </p:nvPr>
        </p:nvGraphicFramePr>
        <p:xfrm>
          <a:off x="1006928" y="1889946"/>
          <a:ext cx="9568543" cy="17879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6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3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209" marR="9209" marT="9209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209" marR="9209" marT="920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209" marR="9209" marT="9209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209" marR="9209" marT="920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209" marR="9209" marT="920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209" marR="9209" marT="920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209" marR="9209" marT="9209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209" marR="9209" marT="920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209" marR="9209" marT="9209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Pure systems engineering</a:t>
                      </a:r>
                    </a:p>
                  </a:txBody>
                  <a:tcPr marL="9209" marR="9209" marT="9209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209" marR="9209" marT="9209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Applied systems engineering</a:t>
                      </a:r>
                    </a:p>
                  </a:txBody>
                  <a:tcPr marL="9209" marR="9209" marT="920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9209" marR="9209" marT="920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209" marR="9209" marT="920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9209" marR="9209" marT="920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marL="9209" marR="9209" marT="920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209" marR="9209" marT="920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209" marR="9209" marT="920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9209" marR="9209" marT="920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209" marR="9209" marT="920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8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Domain systems</a:t>
                      </a:r>
                    </a:p>
                  </a:txBody>
                  <a:tcPr marL="9209" marR="9209" marT="9209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9209" marR="9209" marT="9209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marL="9209" marR="9209" marT="9209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9209" marR="9209" marT="9209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209" marR="9209" marT="9209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209" marR="9209" marT="920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9" marR="9209" marT="920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8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en-GB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0.90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0.62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0.60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0.90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0.60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0.80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0.80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9" marR="9209" marT="9209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00942" y="3872359"/>
            <a:ext cx="849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Numbers show percentage of topics in </a:t>
            </a:r>
            <a:r>
              <a:rPr lang="en-US" u="sng" dirty="0"/>
              <a:t>required</a:t>
            </a:r>
            <a:r>
              <a:rPr lang="en-US" dirty="0"/>
              <a:t> courses in degrees</a:t>
            </a:r>
          </a:p>
          <a:p>
            <a:r>
              <a:rPr lang="en-US" dirty="0"/>
              <a:t>Example:</a:t>
            </a:r>
          </a:p>
          <a:p>
            <a:pPr algn="ctr"/>
            <a:r>
              <a:rPr lang="en-US" dirty="0"/>
              <a:t>If degree has 10 courses, 5 required courses = 0.50</a:t>
            </a:r>
          </a:p>
          <a:p>
            <a:pPr algn="ctr"/>
            <a:r>
              <a:rPr lang="en-US" dirty="0"/>
              <a:t>1 required course = 10%, 1 elective course = 0%</a:t>
            </a:r>
          </a:p>
          <a:p>
            <a:r>
              <a:rPr lang="en-US" dirty="0"/>
              <a:t>* Numbers may not add up to 100% due to electives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1295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 degree is purely one type</a:t>
            </a:r>
            <a:endParaRPr lang="en-GB" sz="20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10058400" y="6492876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E29EA-DDCB-42BF-97E1-9BA1E2E1FB37}" type="slidenum">
              <a:rPr lang="en-GB">
                <a:solidFill>
                  <a:srgbClr val="FFFF00"/>
                </a:solidFill>
              </a:rPr>
              <a:pPr/>
              <a:t>31</a:t>
            </a:fld>
            <a:endParaRPr lang="en-GB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58659" y="64008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E29EA-DDCB-42BF-97E1-9BA1E2E1FB37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001000" y="1335414"/>
            <a:ext cx="326462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0.1 means 1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6333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systems thinking?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467943" y="2002132"/>
            <a:ext cx="6544775" cy="522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2264" tIns="53177" rIns="102264" bIns="53177" numCol="1" rtlCol="0" anchor="ctr" anchorCtr="0" compatLnSpc="1">
            <a:prstTxWarp prst="textNoShape">
              <a:avLst/>
            </a:prstTxWarp>
          </a:bodyPr>
          <a:lstStyle/>
          <a:p>
            <a:pPr defTabSz="1038977"/>
            <a:endParaRPr lang="en-US" sz="2000" dirty="0">
              <a:latin typeface="Tahoma" pitchFamily="34" charset="0"/>
            </a:endParaRPr>
          </a:p>
        </p:txBody>
      </p:sp>
      <p:pic>
        <p:nvPicPr>
          <p:cNvPr id="10" name="Picture 2" descr="C:\Documents and Settings\User\Local Settings\Temporary Internet Files\Content.IE5\5STSQOZC\MCIN01111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372">
            <a:off x="7221416" y="1981201"/>
            <a:ext cx="3858541" cy="30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837021" y="3163889"/>
            <a:ext cx="996079" cy="83670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2264" tIns="53177" rIns="102264" bIns="53177" numCol="1" rtlCol="0" anchor="ctr" anchorCtr="0" compatLnSpc="1">
            <a:prstTxWarp prst="textNoShape">
              <a:avLst/>
            </a:prstTxWarp>
          </a:bodyPr>
          <a:lstStyle/>
          <a:p>
            <a:pPr defTabSz="1038977"/>
            <a:endParaRPr lang="en-US" sz="2000" dirty="0"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837345" y="3163893"/>
            <a:ext cx="1016001" cy="64611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2264" tIns="53177" rIns="102264" bIns="53177" numCol="1" rtlCol="0" anchor="ctr" anchorCtr="0" compatLnSpc="1">
            <a:prstTxWarp prst="textNoShape">
              <a:avLst/>
            </a:prstTxWarp>
          </a:bodyPr>
          <a:lstStyle/>
          <a:p>
            <a:pPr defTabSz="1038977"/>
            <a:endParaRPr lang="en-US" sz="2000" dirty="0"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6317" y="5812118"/>
            <a:ext cx="1135529" cy="6424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2264" tIns="53177" rIns="102264" bIns="53177" numCol="1" rtlCol="0" anchor="ctr" anchorCtr="0" compatLnSpc="1">
            <a:prstTxWarp prst="textNoShape">
              <a:avLst/>
            </a:prstTxWarp>
          </a:bodyPr>
          <a:lstStyle/>
          <a:p>
            <a:pPr defTabSz="1038977"/>
            <a:endParaRPr lang="en-US" sz="2000" dirty="0"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558433" y="5976487"/>
            <a:ext cx="1135529" cy="47811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2264" tIns="53177" rIns="102264" bIns="53177" numCol="1" rtlCol="0" anchor="ctr" anchorCtr="0" compatLnSpc="1">
            <a:prstTxWarp prst="textNoShape">
              <a:avLst/>
            </a:prstTxWarp>
          </a:bodyPr>
          <a:lstStyle/>
          <a:p>
            <a:pPr defTabSz="1038977"/>
            <a:endParaRPr lang="en-US" sz="2000" dirty="0"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51131" y="5976487"/>
            <a:ext cx="776940" cy="47811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2264" tIns="53177" rIns="102264" bIns="53177" numCol="1" rtlCol="0" anchor="ctr" anchorCtr="0" compatLnSpc="1">
            <a:prstTxWarp prst="textNoShape">
              <a:avLst/>
            </a:prstTxWarp>
          </a:bodyPr>
          <a:lstStyle/>
          <a:p>
            <a:pPr defTabSz="1038977"/>
            <a:endParaRPr lang="en-US" sz="2000" dirty="0"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534588" y="4276180"/>
            <a:ext cx="657413" cy="47811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2264" tIns="53177" rIns="102264" bIns="53177" numCol="1" rtlCol="0" anchor="ctr" anchorCtr="0" compatLnSpc="1">
            <a:prstTxWarp prst="textNoShape">
              <a:avLst/>
            </a:prstTxWarp>
          </a:bodyPr>
          <a:lstStyle/>
          <a:p>
            <a:pPr defTabSz="1038977"/>
            <a:endParaRPr lang="en-US" sz="2000" dirty="0"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8" y="1143001"/>
            <a:ext cx="8535625" cy="5159188"/>
          </a:xfrm>
        </p:spPr>
        <p:txBody>
          <a:bodyPr/>
          <a:lstStyle/>
          <a:p>
            <a:r>
              <a:rPr lang="en-US" sz="2667" dirty="0"/>
              <a:t>It depends on who you ask or read</a:t>
            </a:r>
          </a:p>
          <a:p>
            <a:r>
              <a:rPr lang="en-US" sz="2667" dirty="0"/>
              <a:t>Difficult to learn</a:t>
            </a:r>
          </a:p>
          <a:p>
            <a:r>
              <a:rPr lang="en-US" sz="2667" dirty="0"/>
              <a:t>Difficult to teach</a:t>
            </a:r>
          </a:p>
          <a:p>
            <a:r>
              <a:rPr lang="en-US" sz="2667" dirty="0"/>
              <a:t>Two schools of thought </a:t>
            </a:r>
          </a:p>
          <a:p>
            <a:pPr marL="1038977" lvl="1" indent="-519488">
              <a:buClrTx/>
              <a:buSzPct val="100000"/>
              <a:buFont typeface="+mj-lt"/>
              <a:buAutoNum type="arabicPeriod"/>
            </a:pPr>
            <a:r>
              <a:rPr lang="en-US" sz="2400" dirty="0"/>
              <a:t>Systemic – the system</a:t>
            </a:r>
          </a:p>
          <a:p>
            <a:pPr marL="1038977" lvl="1" indent="-519488">
              <a:buClrTx/>
              <a:buSzPct val="100000"/>
              <a:buFont typeface="+mj-lt"/>
              <a:buAutoNum type="arabicPeriod"/>
            </a:pPr>
            <a:r>
              <a:rPr lang="en-US" sz="2400" dirty="0"/>
              <a:t>Systematic – the process</a:t>
            </a:r>
          </a:p>
          <a:p>
            <a:r>
              <a:rPr lang="en-US" sz="3200" dirty="0"/>
              <a:t>Holistic approach – use both</a:t>
            </a:r>
          </a:p>
          <a:p>
            <a:pPr lvl="1"/>
            <a:r>
              <a:rPr lang="en-US" sz="2400" dirty="0"/>
              <a:t>Systemic</a:t>
            </a:r>
          </a:p>
          <a:p>
            <a:pPr lvl="2"/>
            <a:r>
              <a:rPr lang="en-US" sz="2133" dirty="0"/>
              <a:t>Be </a:t>
            </a:r>
            <a:r>
              <a:rPr lang="en-US" sz="2133" u="sng" dirty="0"/>
              <a:t>all</a:t>
            </a:r>
            <a:r>
              <a:rPr lang="en-US" sz="2133" dirty="0"/>
              <a:t> the blind men</a:t>
            </a:r>
          </a:p>
          <a:p>
            <a:pPr lvl="1"/>
            <a:r>
              <a:rPr lang="en-US" sz="2400" dirty="0"/>
              <a:t>Systematic</a:t>
            </a:r>
          </a:p>
          <a:p>
            <a:pPr lvl="2"/>
            <a:r>
              <a:rPr lang="en-US" sz="2133" dirty="0"/>
              <a:t>Use the problem-solving process</a:t>
            </a:r>
            <a:endParaRPr lang="en-US" sz="2400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Creating Outstanding Systems Thinkers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56667-C2FF-4F48-8EE6-B65FDF176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1-</a:t>
            </a:r>
            <a:fld id="{81BE0ED2-A29C-4172-A3FA-D29A0E78177B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027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735F-CBBE-42D7-9B92-EA0D8B6A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Aggregating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84C5-D074-42DB-80EB-F2DF1BB5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8170"/>
            <a:ext cx="10966882" cy="4613031"/>
          </a:xfrm>
        </p:spPr>
        <p:txBody>
          <a:bodyPr/>
          <a:lstStyle/>
          <a:p>
            <a:r>
              <a:rPr lang="en-GB" sz="2400" i="1" dirty="0"/>
              <a:t>Systemic thinking</a:t>
            </a:r>
          </a:p>
          <a:p>
            <a:pPr lvl="1"/>
            <a:r>
              <a:rPr lang="en-GB" sz="2133" dirty="0"/>
              <a:t>Thinking about a system as a whole to gain an understanding of the system</a:t>
            </a:r>
          </a:p>
          <a:p>
            <a:pPr lvl="1"/>
            <a:r>
              <a:rPr lang="en-GB" sz="2133" dirty="0"/>
              <a:t>Not as a whole to be taken apart (</a:t>
            </a:r>
            <a:r>
              <a:rPr lang="en-GB" sz="2133" dirty="0" err="1"/>
              <a:t>Ackoff</a:t>
            </a:r>
            <a:r>
              <a:rPr lang="en-GB" sz="2133" dirty="0"/>
              <a:t>, 1991)</a:t>
            </a:r>
          </a:p>
          <a:p>
            <a:pPr lvl="1"/>
            <a:r>
              <a:rPr lang="en-GB" sz="2133" dirty="0"/>
              <a:t>Use of different perspectives (Barry Richmond, 1993)</a:t>
            </a:r>
            <a:endParaRPr lang="en-US" sz="2133" dirty="0"/>
          </a:p>
          <a:p>
            <a:r>
              <a:rPr lang="en-GB" sz="2400" i="1" dirty="0"/>
              <a:t>Systematic thinking</a:t>
            </a:r>
          </a:p>
          <a:p>
            <a:pPr lvl="1"/>
            <a:r>
              <a:rPr lang="en-GB" sz="2133" dirty="0"/>
              <a:t>Employing a methodical step-by-step manner (process) to think about something or to achieve a goal</a:t>
            </a:r>
          </a:p>
          <a:p>
            <a:r>
              <a:rPr lang="en-GB" sz="2400" i="1" dirty="0"/>
              <a:t>Beyond systems thinking</a:t>
            </a:r>
          </a:p>
          <a:p>
            <a:pPr lvl="1"/>
            <a:r>
              <a:rPr lang="en-GB" sz="2133" dirty="0"/>
              <a:t>Both are needed (</a:t>
            </a:r>
            <a:r>
              <a:rPr lang="en-GB" sz="2133" dirty="0" err="1"/>
              <a:t>Gharajedaghi</a:t>
            </a:r>
            <a:r>
              <a:rPr lang="en-GB" sz="2133" dirty="0"/>
              <a:t>, 1999)</a:t>
            </a:r>
          </a:p>
          <a:p>
            <a:pPr lvl="1"/>
            <a:r>
              <a:rPr lang="en-GB" sz="2133" dirty="0"/>
              <a:t>More that that, </a:t>
            </a:r>
            <a:r>
              <a:rPr lang="en-GB" sz="2133" dirty="0" err="1"/>
              <a:t>Ackoff</a:t>
            </a:r>
            <a:r>
              <a:rPr lang="en-GB" sz="2133" dirty="0"/>
              <a:t> wasn’t entirely correct </a:t>
            </a:r>
          </a:p>
          <a:p>
            <a:pPr lvl="1"/>
            <a:r>
              <a:rPr lang="en-GB" sz="2133" dirty="0"/>
              <a:t>The perspectives you need to understand the situation depend on the problem</a:t>
            </a:r>
          </a:p>
          <a:p>
            <a:pPr lvl="1"/>
            <a:r>
              <a:rPr lang="en-GB" sz="2133" dirty="0"/>
              <a:t>Need even more perspectives for solving the problem</a:t>
            </a:r>
          </a:p>
          <a:p>
            <a:pPr marL="519488" lvl="1" indent="0">
              <a:buNone/>
            </a:pPr>
            <a:endParaRPr lang="en-US" sz="2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60BDA-307A-4957-8A22-25A28C216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 </a:t>
            </a:r>
            <a:fld id="{81BE0ED2-A29C-4172-A3FA-D29A0E78177B}" type="slidenum">
              <a:rPr lang="en-US" altLang="zh-TW" smtClean="0"/>
              <a:pPr>
                <a:defRPr/>
              </a:pPr>
              <a:t>33</a:t>
            </a:fld>
            <a:endParaRPr lang="en-US" altLang="zh-TW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86325-074C-FB37-700A-DD94E733183E}"/>
              </a:ext>
            </a:extLst>
          </p:cNvPr>
          <p:cNvSpPr txBox="1"/>
          <p:nvPr/>
        </p:nvSpPr>
        <p:spPr>
          <a:xfrm>
            <a:off x="411682" y="5983069"/>
            <a:ext cx="1136271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Richmond, B., </a:t>
            </a:r>
            <a:r>
              <a:rPr lang="en-US" sz="1600" i="1" dirty="0">
                <a:latin typeface="Calibri" pitchFamily="34" charset="0"/>
              </a:rPr>
              <a:t>Systems thinking: critical thinking skills for the 1990s and beyond</a:t>
            </a:r>
            <a:r>
              <a:rPr lang="en-US" sz="1600" dirty="0">
                <a:latin typeface="Calibri" pitchFamily="34" charset="0"/>
              </a:rPr>
              <a:t>, System Dynamics Review, Vol 9 (1993), no. 2, 113-133.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953777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26313" y="1850753"/>
            <a:ext cx="2235200" cy="1447800"/>
          </a:xfrm>
          <a:prstGeom prst="cloud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Issue or situation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344" y="274637"/>
            <a:ext cx="9739655" cy="639763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The Holistic Thinking Perspectives</a:t>
            </a:r>
            <a:r>
              <a:rPr lang="en-US" sz="4800" baseline="30000" dirty="0"/>
              <a:t>*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203200" y="5069081"/>
            <a:ext cx="2641600" cy="12192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121920" tIns="60960" rIns="121920" bIns="60960" rtlCol="0">
            <a:normAutofit/>
          </a:bodyPr>
          <a:lstStyle/>
          <a:p>
            <a:pPr marL="457178" indent="-457178" defTabSz="121914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1867" b="1" u="sng" dirty="0">
                <a:solidFill>
                  <a:schemeClr val="accent6">
                    <a:lumMod val="75000"/>
                  </a:schemeClr>
                </a:solidFill>
              </a:rPr>
              <a:t>External</a:t>
            </a:r>
          </a:p>
          <a:p>
            <a:pPr marL="243829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rabicPeriod"/>
              <a:defRPr/>
            </a:pPr>
            <a:r>
              <a:rPr lang="en-GB" sz="1867" b="1" i="1" dirty="0">
                <a:solidFill>
                  <a:schemeClr val="accent6">
                    <a:lumMod val="75000"/>
                  </a:schemeClr>
                </a:solidFill>
              </a:rPr>
              <a:t>Big picture</a:t>
            </a:r>
          </a:p>
          <a:p>
            <a:pPr marL="812760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rabicPeriod"/>
              <a:defRPr/>
            </a:pPr>
            <a:r>
              <a:rPr lang="en-GB" sz="1867" b="1" i="1" dirty="0">
                <a:solidFill>
                  <a:schemeClr val="accent6">
                    <a:lumMod val="75000"/>
                  </a:schemeClr>
                </a:solidFill>
              </a:rPr>
              <a:t>Operational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745" y="1092200"/>
            <a:ext cx="2133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1</a:t>
            </a:r>
            <a:r>
              <a:rPr lang="en-US" sz="1867" b="1" i="1" dirty="0">
                <a:solidFill>
                  <a:schemeClr val="tx1"/>
                </a:solidFill>
              </a:rPr>
              <a:t>. Big Picture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5785" y="1436756"/>
            <a:ext cx="2133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2. </a:t>
            </a:r>
            <a:r>
              <a:rPr lang="en-US" sz="1867" b="1" i="1" dirty="0">
                <a:solidFill>
                  <a:schemeClr val="tx1"/>
                </a:solidFill>
              </a:rPr>
              <a:t>Operational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51200" y="2003152"/>
            <a:ext cx="21336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3</a:t>
            </a:r>
            <a:r>
              <a:rPr lang="en-US" sz="1867" b="1" i="1" dirty="0">
                <a:solidFill>
                  <a:schemeClr val="tx1"/>
                </a:solidFill>
              </a:rPr>
              <a:t>. Functional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9600" y="2462929"/>
            <a:ext cx="21336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4. Structural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4800" y="2965237"/>
            <a:ext cx="21336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5. </a:t>
            </a:r>
            <a:r>
              <a:rPr lang="en-US" sz="1867" b="1" i="1" dirty="0">
                <a:solidFill>
                  <a:schemeClr val="tx1"/>
                </a:solidFill>
              </a:rPr>
              <a:t>Generic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51200" y="3527152"/>
            <a:ext cx="21336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6. Continuum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1600" y="4060552"/>
            <a:ext cx="21336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7. </a:t>
            </a:r>
            <a:r>
              <a:rPr lang="en-US" sz="1867" b="1" i="1" dirty="0">
                <a:solidFill>
                  <a:schemeClr val="tx1"/>
                </a:solidFill>
              </a:rPr>
              <a:t>Temporal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517752"/>
            <a:ext cx="22352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8</a:t>
            </a:r>
            <a:r>
              <a:rPr lang="en-US" sz="1867" b="1" i="1" dirty="0">
                <a:solidFill>
                  <a:schemeClr val="tx1"/>
                </a:solidFill>
              </a:rPr>
              <a:t>. Quantitative</a:t>
            </a:r>
          </a:p>
        </p:txBody>
      </p:sp>
      <p:cxnSp>
        <p:nvCxnSpPr>
          <p:cNvPr id="23" name="Straight Arrow Connector 22"/>
          <p:cNvCxnSpPr>
            <a:stCxn id="3" idx="2"/>
          </p:cNvCxnSpPr>
          <p:nvPr/>
        </p:nvCxnSpPr>
        <p:spPr>
          <a:xfrm>
            <a:off x="1385545" y="1473201"/>
            <a:ext cx="50800" cy="46377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0"/>
            <a:endCxn id="7" idx="1"/>
          </p:cNvCxnSpPr>
          <p:nvPr/>
        </p:nvCxnSpPr>
        <p:spPr>
          <a:xfrm flipV="1">
            <a:off x="1117600" y="3297011"/>
            <a:ext cx="126313" cy="1220741"/>
          </a:xfrm>
          <a:prstGeom prst="straightConnector1">
            <a:avLst/>
          </a:prstGeom>
          <a:ln w="38100">
            <a:solidFill>
              <a:srgbClr val="CC00CC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1"/>
          </p:cNvCxnSpPr>
          <p:nvPr/>
        </p:nvCxnSpPr>
        <p:spPr>
          <a:xfrm flipH="1" flipV="1">
            <a:off x="1625600" y="3298555"/>
            <a:ext cx="1016000" cy="9525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1"/>
          </p:cNvCxnSpPr>
          <p:nvPr/>
        </p:nvCxnSpPr>
        <p:spPr>
          <a:xfrm flipH="1" flipV="1">
            <a:off x="1930400" y="3146155"/>
            <a:ext cx="1320800" cy="5715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1"/>
          </p:cNvCxnSpPr>
          <p:nvPr/>
        </p:nvCxnSpPr>
        <p:spPr>
          <a:xfrm flipH="1" flipV="1">
            <a:off x="2113001" y="2843929"/>
            <a:ext cx="731815" cy="311808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1"/>
          </p:cNvCxnSpPr>
          <p:nvPr/>
        </p:nvCxnSpPr>
        <p:spPr>
          <a:xfrm flipH="1" flipV="1">
            <a:off x="2131767" y="2577229"/>
            <a:ext cx="1017863" cy="76200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1"/>
          </p:cNvCxnSpPr>
          <p:nvPr/>
        </p:nvCxnSpPr>
        <p:spPr>
          <a:xfrm flipH="1" flipV="1">
            <a:off x="2112988" y="2193668"/>
            <a:ext cx="1138213" cy="1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3" idx="1"/>
          </p:cNvCxnSpPr>
          <p:nvPr/>
        </p:nvCxnSpPr>
        <p:spPr>
          <a:xfrm flipH="1">
            <a:off x="2112985" y="1627259"/>
            <a:ext cx="812800" cy="4191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60"/>
          <p:cNvCxnSpPr/>
          <p:nvPr/>
        </p:nvCxnSpPr>
        <p:spPr>
          <a:xfrm rot="10800000">
            <a:off x="2452345" y="1282703"/>
            <a:ext cx="7823200" cy="2095500"/>
          </a:xfrm>
          <a:prstGeom prst="curvedConnector3">
            <a:avLst>
              <a:gd name="adj1" fmla="val 8042"/>
            </a:avLst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/>
          <p:nvPr/>
        </p:nvCxnSpPr>
        <p:spPr>
          <a:xfrm rot="10800000">
            <a:off x="5059385" y="1627259"/>
            <a:ext cx="5283200" cy="1714500"/>
          </a:xfrm>
          <a:prstGeom prst="curvedConnector3">
            <a:avLst>
              <a:gd name="adj1" fmla="val 28994"/>
            </a:avLst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/>
          <p:nvPr/>
        </p:nvCxnSpPr>
        <p:spPr>
          <a:xfrm rot="10800000">
            <a:off x="5384800" y="2193655"/>
            <a:ext cx="4572000" cy="1181100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/>
          <p:nvPr/>
        </p:nvCxnSpPr>
        <p:spPr>
          <a:xfrm rot="10800000">
            <a:off x="5283200" y="2653431"/>
            <a:ext cx="4572000" cy="647700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>
            <a:endCxn id="19" idx="3"/>
          </p:cNvCxnSpPr>
          <p:nvPr/>
        </p:nvCxnSpPr>
        <p:spPr>
          <a:xfrm rot="10800000" flipV="1">
            <a:off x="2235200" y="3298555"/>
            <a:ext cx="7721589" cy="1409700"/>
          </a:xfrm>
          <a:prstGeom prst="curvedConnector3">
            <a:avLst>
              <a:gd name="adj1" fmla="val 22267"/>
            </a:avLst>
          </a:prstGeom>
          <a:ln w="38100">
            <a:solidFill>
              <a:srgbClr val="CC00CC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hape 84"/>
          <p:cNvCxnSpPr>
            <a:endCxn id="16" idx="3"/>
          </p:cNvCxnSpPr>
          <p:nvPr/>
        </p:nvCxnSpPr>
        <p:spPr>
          <a:xfrm rot="10800000">
            <a:off x="4978400" y="3155739"/>
            <a:ext cx="4673600" cy="11430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hape 88"/>
          <p:cNvCxnSpPr/>
          <p:nvPr/>
        </p:nvCxnSpPr>
        <p:spPr>
          <a:xfrm rot="10800000" flipV="1">
            <a:off x="5384829" y="3374769"/>
            <a:ext cx="4673599" cy="152399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hape 93"/>
          <p:cNvCxnSpPr>
            <a:endCxn id="18" idx="3"/>
          </p:cNvCxnSpPr>
          <p:nvPr/>
        </p:nvCxnSpPr>
        <p:spPr>
          <a:xfrm rot="10800000" flipV="1">
            <a:off x="4775200" y="3374755"/>
            <a:ext cx="5283200" cy="87630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ontent Placeholder 2"/>
          <p:cNvSpPr txBox="1">
            <a:spLocks/>
          </p:cNvSpPr>
          <p:nvPr/>
        </p:nvSpPr>
        <p:spPr>
          <a:xfrm>
            <a:off x="3048000" y="5069081"/>
            <a:ext cx="2438400" cy="1219200"/>
          </a:xfrm>
          <a:prstGeom prst="rect">
            <a:avLst/>
          </a:prstGeom>
          <a:ln w="38100">
            <a:solidFill>
              <a:srgbClr val="00B0F0"/>
            </a:solidFill>
            <a:prstDash val="sysDot"/>
          </a:ln>
        </p:spPr>
        <p:txBody>
          <a:bodyPr vert="horz" lIns="121920" tIns="60960" rIns="121920" bIns="60960" rtlCol="0">
            <a:normAutofit/>
          </a:bodyPr>
          <a:lstStyle/>
          <a:p>
            <a:pPr marL="457178" indent="-457178" defTabSz="121914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1867" b="1" u="sng" dirty="0">
                <a:solidFill>
                  <a:srgbClr val="00B0F0"/>
                </a:solidFill>
              </a:rPr>
              <a:t>Internal</a:t>
            </a:r>
          </a:p>
          <a:p>
            <a:pPr marL="812760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 typeface="+mj-lt"/>
              <a:buAutoNum type="arabicPeriod" startAt="3"/>
              <a:defRPr/>
            </a:pPr>
            <a:r>
              <a:rPr lang="en-GB" sz="1867" b="1" i="1" dirty="0">
                <a:solidFill>
                  <a:srgbClr val="00B0F0"/>
                </a:solidFill>
              </a:rPr>
              <a:t>Functional</a:t>
            </a:r>
          </a:p>
          <a:p>
            <a:pPr marL="812760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rabicPeriod" startAt="3"/>
              <a:defRPr/>
            </a:pPr>
            <a:r>
              <a:rPr lang="en-GB" sz="1867" b="1" i="1" dirty="0">
                <a:solidFill>
                  <a:srgbClr val="00B0F0"/>
                </a:solidFill>
              </a:rPr>
              <a:t>Structural</a:t>
            </a:r>
          </a:p>
        </p:txBody>
      </p:sp>
      <p:sp>
        <p:nvSpPr>
          <p:cNvPr id="156" name="Content Placeholder 2"/>
          <p:cNvSpPr txBox="1">
            <a:spLocks/>
          </p:cNvSpPr>
          <p:nvPr/>
        </p:nvSpPr>
        <p:spPr>
          <a:xfrm>
            <a:off x="5689600" y="5069081"/>
            <a:ext cx="2540000" cy="1219200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vert="horz" lIns="121920" tIns="60960" rIns="121920" bIns="60960" rtlCol="0">
            <a:noAutofit/>
          </a:bodyPr>
          <a:lstStyle/>
          <a:p>
            <a:pPr marL="457178" indent="-457178" defTabSz="121914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1867" b="1" u="sng" dirty="0">
                <a:solidFill>
                  <a:srgbClr val="00B050"/>
                </a:solidFill>
              </a:rPr>
              <a:t>Progressive</a:t>
            </a:r>
          </a:p>
          <a:p>
            <a:pPr marL="812760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 typeface="+mj-lt"/>
              <a:buAutoNum type="arabicPeriod" startAt="5"/>
              <a:defRPr/>
            </a:pPr>
            <a:r>
              <a:rPr lang="en-GB" sz="1867" b="1" i="1" dirty="0">
                <a:solidFill>
                  <a:srgbClr val="00B050"/>
                </a:solidFill>
              </a:rPr>
              <a:t>Generic</a:t>
            </a:r>
          </a:p>
          <a:p>
            <a:pPr marL="812760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rabicPeriod" startAt="5"/>
              <a:defRPr/>
            </a:pPr>
            <a:r>
              <a:rPr lang="en-GB" sz="1867" b="1" i="1" dirty="0">
                <a:solidFill>
                  <a:srgbClr val="00B050"/>
                </a:solidFill>
              </a:rPr>
              <a:t>Continuum</a:t>
            </a:r>
          </a:p>
          <a:p>
            <a:pPr marL="812760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rabicPeriod" startAt="5"/>
              <a:defRPr/>
            </a:pPr>
            <a:r>
              <a:rPr lang="en-GB" sz="1867" b="1" i="1" dirty="0">
                <a:solidFill>
                  <a:srgbClr val="00B050"/>
                </a:solidFill>
              </a:rPr>
              <a:t>Temporal</a:t>
            </a:r>
          </a:p>
        </p:txBody>
      </p:sp>
      <p:sp>
        <p:nvSpPr>
          <p:cNvPr id="157" name="Content Placeholder 2"/>
          <p:cNvSpPr txBox="1">
            <a:spLocks/>
          </p:cNvSpPr>
          <p:nvPr/>
        </p:nvSpPr>
        <p:spPr>
          <a:xfrm>
            <a:off x="8432800" y="5069081"/>
            <a:ext cx="2844800" cy="1219200"/>
          </a:xfrm>
          <a:prstGeom prst="rect">
            <a:avLst/>
          </a:prstGeom>
          <a:ln w="38100">
            <a:solidFill>
              <a:srgbClr val="CC00CC"/>
            </a:solidFill>
            <a:prstDash val="lgDash"/>
          </a:ln>
        </p:spPr>
        <p:txBody>
          <a:bodyPr vert="horz" lIns="121920" tIns="60960" rIns="121920" bIns="60960" rtlCol="0">
            <a:normAutofit/>
          </a:bodyPr>
          <a:lstStyle/>
          <a:p>
            <a:pPr marL="457178" indent="-457178" defTabSz="121914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1867" b="1" u="sng" dirty="0">
                <a:solidFill>
                  <a:srgbClr val="CC00CC"/>
                </a:solidFill>
              </a:rPr>
              <a:t>Remaining</a:t>
            </a:r>
          </a:p>
          <a:p>
            <a:pPr marL="812760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 typeface="+mj-lt"/>
              <a:buAutoNum type="arabicPeriod" startAt="8"/>
              <a:defRPr/>
            </a:pPr>
            <a:r>
              <a:rPr lang="en-GB" sz="1867" b="1" i="1" dirty="0">
                <a:solidFill>
                  <a:srgbClr val="CC00CC"/>
                </a:solidFill>
              </a:rPr>
              <a:t>Quantitative</a:t>
            </a:r>
          </a:p>
          <a:p>
            <a:pPr marL="812760" indent="-812760" defTabSz="1219140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rabicPeriod" startAt="8"/>
              <a:defRPr/>
            </a:pPr>
            <a:r>
              <a:rPr lang="en-GB" sz="1867" b="1" i="1" dirty="0">
                <a:solidFill>
                  <a:srgbClr val="CC00CC"/>
                </a:solidFill>
              </a:rPr>
              <a:t>Scientific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217" y="1801199"/>
            <a:ext cx="2378817" cy="1545380"/>
          </a:xfrm>
          <a:prstGeom prst="rect">
            <a:avLst/>
          </a:prstGeom>
        </p:spPr>
      </p:pic>
      <p:pic>
        <p:nvPicPr>
          <p:cNvPr id="38" name="Picture 2" descr="C:\Documents and Settings\User\Local Settings\Temporary Internet Files\Content.IE5\5STSQOZC\MCIN01111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67">
            <a:off x="9946529" y="2713163"/>
            <a:ext cx="1615264" cy="12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9F22A-9C23-437A-8266-966DBC420C23}"/>
              </a:ext>
            </a:extLst>
          </p:cNvPr>
          <p:cNvSpPr txBox="1"/>
          <p:nvPr/>
        </p:nvSpPr>
        <p:spPr>
          <a:xfrm>
            <a:off x="3048001" y="5294490"/>
            <a:ext cx="41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15E52-31DA-40AB-8F5F-9D4C8E0271D0}"/>
              </a:ext>
            </a:extLst>
          </p:cNvPr>
          <p:cNvSpPr txBox="1"/>
          <p:nvPr/>
        </p:nvSpPr>
        <p:spPr>
          <a:xfrm>
            <a:off x="11930186" y="26889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D0A66-DB19-4C4F-A557-8211ADFC8BAF}"/>
              </a:ext>
            </a:extLst>
          </p:cNvPr>
          <p:cNvSpPr txBox="1"/>
          <p:nvPr/>
        </p:nvSpPr>
        <p:spPr>
          <a:xfrm>
            <a:off x="165403" y="6316424"/>
            <a:ext cx="15626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*STT 10.1</a:t>
            </a:r>
            <a:endParaRPr lang="en-AU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004B9-F8C6-43D1-983B-FFFB494D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1-</a:t>
            </a:r>
            <a:fld id="{FD086E64-E884-423E-B68D-42A25FA344F8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508D291-89F3-292D-5CFF-E202AA37519A}"/>
              </a:ext>
            </a:extLst>
          </p:cNvPr>
          <p:cNvSpPr/>
          <p:nvPr/>
        </p:nvSpPr>
        <p:spPr bwMode="auto">
          <a:xfrm>
            <a:off x="9525740" y="1253300"/>
            <a:ext cx="2257505" cy="749851"/>
          </a:xfrm>
          <a:prstGeom prst="cloudCallout">
            <a:avLst>
              <a:gd name="adj1" fmla="val 8661"/>
              <a:gd name="adj2" fmla="val 161461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9. </a:t>
            </a:r>
            <a:r>
              <a:rPr lang="en-US" sz="1800" b="1" i="1">
                <a:solidFill>
                  <a:schemeClr val="tx1"/>
                </a:solidFill>
              </a:rPr>
              <a:t>Scientific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072A3F2F-FD83-455F-176C-B99CD3C3A549}"/>
              </a:ext>
            </a:extLst>
          </p:cNvPr>
          <p:cNvSpPr/>
          <p:nvPr/>
        </p:nvSpPr>
        <p:spPr bwMode="auto">
          <a:xfrm>
            <a:off x="303774" y="30508"/>
            <a:ext cx="2197259" cy="1099796"/>
          </a:xfrm>
          <a:prstGeom prst="cloudCallout">
            <a:avLst>
              <a:gd name="adj1" fmla="val 16327"/>
              <a:gd name="adj2" fmla="val 12087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charset="0"/>
              </a:rPr>
              <a:t>I’m systems engineering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55" grpId="0" animBg="1"/>
      <p:bldP spid="156" grpId="0" animBg="1"/>
      <p:bldP spid="157" grpId="0" animBg="1"/>
      <p:bldP spid="11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F13A28BF-4168-A0C7-C79F-B3131EA2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Critical thinking</a:t>
            </a:r>
            <a:endParaRPr lang="en-GB" altLang="en-US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BBCF3275-D4AB-0353-C199-FD4CFBB4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98" y="1252593"/>
            <a:ext cx="10083800" cy="4114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Five steps or levels*</a:t>
            </a:r>
          </a:p>
          <a:p>
            <a:pPr lvl="1" eaLnBrk="1" hangingPunct="1"/>
            <a:r>
              <a:rPr lang="en-US" altLang="en-US" sz="3600" dirty="0"/>
              <a:t>4 Strategic re-visioner</a:t>
            </a:r>
          </a:p>
          <a:p>
            <a:pPr lvl="1" eaLnBrk="1" hangingPunct="1"/>
            <a:r>
              <a:rPr lang="en-US" altLang="en-US" sz="3600" dirty="0"/>
              <a:t>3 Pragmatic performer</a:t>
            </a:r>
          </a:p>
          <a:p>
            <a:pPr lvl="1" eaLnBrk="1" hangingPunct="1"/>
            <a:r>
              <a:rPr lang="en-US" altLang="en-US" sz="3600" dirty="0"/>
              <a:t>2 Perpetual analyzer</a:t>
            </a:r>
          </a:p>
          <a:p>
            <a:pPr lvl="1" eaLnBrk="1" hangingPunct="1"/>
            <a:r>
              <a:rPr lang="en-US" altLang="en-US" sz="3600" dirty="0"/>
              <a:t>1 Biased jumper</a:t>
            </a:r>
          </a:p>
          <a:p>
            <a:pPr lvl="1" eaLnBrk="1" hangingPunct="1"/>
            <a:r>
              <a:rPr lang="en-US" altLang="en-US" sz="3600" dirty="0"/>
              <a:t>0 Confused fact finder</a:t>
            </a:r>
          </a:p>
          <a:p>
            <a:pPr lvl="1" eaLnBrk="1" hangingPunct="1"/>
            <a:endParaRPr lang="en-GB" altLang="en-US" sz="3600" dirty="0"/>
          </a:p>
        </p:txBody>
      </p:sp>
      <p:pic>
        <p:nvPicPr>
          <p:cNvPr id="75781" name="Picture 3" descr="C:\Documents and Settings\User\Local Settings\Temporary Internet Files\Content.IE5\DCZUC40T\MCPE07015_0000[1].wmf">
            <a:extLst>
              <a:ext uri="{FF2B5EF4-FFF2-40B4-BE49-F238E27FC236}">
                <a16:creationId xmlns:a16="http://schemas.microsoft.com/office/drawing/2014/main" id="{0B7ECB7F-1910-B7E1-B233-5DFAE152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7" y="2105141"/>
            <a:ext cx="2743722" cy="305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D5222-FE82-693A-F4E5-7DE2F2D6D794}"/>
              </a:ext>
            </a:extLst>
          </p:cNvPr>
          <p:cNvSpPr txBox="1"/>
          <p:nvPr/>
        </p:nvSpPr>
        <p:spPr>
          <a:xfrm>
            <a:off x="609601" y="5553187"/>
            <a:ext cx="1068083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200" indent="-457200" algn="l">
              <a:spcBef>
                <a:spcPts val="6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Wolcott, S. K. and Gray, C. J., Assessing and Developing Critical Thinking Skills, 2003, http://www.wolcottlynch.com/Downloadable_Files/IUPUI%20Handout_031029.pdf, accessed on 21 May 2013, page not found 9 June 2022</a:t>
            </a:r>
            <a:endParaRPr lang="en-AU" sz="20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D92B8A7-5C0A-0421-237F-4137489E92DE}"/>
              </a:ext>
            </a:extLst>
          </p:cNvPr>
          <p:cNvSpPr/>
          <p:nvPr/>
        </p:nvSpPr>
        <p:spPr bwMode="auto">
          <a:xfrm>
            <a:off x="9653686" y="836119"/>
            <a:ext cx="2257505" cy="749851"/>
          </a:xfrm>
          <a:prstGeom prst="cloudCallout">
            <a:avLst>
              <a:gd name="adj1" fmla="val -40889"/>
              <a:gd name="adj2" fmla="val 130679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3FAC3-72FF-C517-2894-DE57FEA8A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35</a:t>
            </a:fld>
            <a:endParaRPr lang="en-AU"/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Needs, wants 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82" y="1291989"/>
            <a:ext cx="10575878" cy="1295400"/>
          </a:xfrm>
        </p:spPr>
        <p:txBody>
          <a:bodyPr/>
          <a:lstStyle/>
          <a:p>
            <a:r>
              <a:rPr lang="en-US" dirty="0"/>
              <a:t>Differences between </a:t>
            </a:r>
          </a:p>
          <a:p>
            <a:pPr lvl="1"/>
            <a:r>
              <a:rPr lang="en-US" dirty="0"/>
              <a:t>What customers </a:t>
            </a:r>
            <a:r>
              <a:rPr lang="en-US" u="sng" dirty="0"/>
              <a:t>want </a:t>
            </a:r>
          </a:p>
          <a:p>
            <a:pPr lvl="1"/>
            <a:r>
              <a:rPr lang="en-US" dirty="0"/>
              <a:t>What customers </a:t>
            </a:r>
            <a:r>
              <a:rPr lang="en-US" u="sng" dirty="0"/>
              <a:t>need</a:t>
            </a:r>
          </a:p>
          <a:p>
            <a:pPr lvl="1"/>
            <a:endParaRPr lang="en-US" u="sng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17227"/>
              </p:ext>
            </p:extLst>
          </p:nvPr>
        </p:nvGraphicFramePr>
        <p:xfrm>
          <a:off x="787062" y="3551864"/>
          <a:ext cx="8458201" cy="2560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06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Customers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Know what they </a:t>
                      </a:r>
                      <a:r>
                        <a:rPr lang="en-US" sz="2400" u="sng" dirty="0"/>
                        <a:t>need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 gridSpan="2"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Know what they </a:t>
                      </a:r>
                      <a:r>
                        <a:rPr lang="en-US" sz="2400" b="1" u="sng" dirty="0"/>
                        <a:t>want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Well-structured problem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Ill-structured problem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Ill-structured problem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“Well-structured  problem”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3A01E-7A30-40A4-961F-8949A11BC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697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1537"/>
              </p:ext>
            </p:extLst>
          </p:nvPr>
        </p:nvGraphicFramePr>
        <p:xfrm>
          <a:off x="717804" y="1243236"/>
          <a:ext cx="10902695" cy="4513569"/>
        </p:xfrm>
        <a:graphic>
          <a:graphicData uri="http://schemas.openxmlformats.org/drawingml/2006/table">
            <a:tbl>
              <a:tblPr/>
              <a:tblGrid>
                <a:gridCol w="310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4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25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 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 II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 III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 IV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 V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0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Knowledge 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Systems engineering (applied)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Declarative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Procedural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Three Domains (problem, implementation and solution)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Declarative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Declarative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(pure) Cognitive characteristics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 Thinking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Descriptive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Declarative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Procedural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lang="en-GB"/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Prescriptive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lang="en-GB" dirty="0"/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Conditional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Critical Thinking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Confused fact finder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Perpetual analyser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Pragmatic performer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Pragmatic performer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Strategic re-visioner</a:t>
                      </a:r>
                      <a:endParaRPr lang="en-GB" dirty="0"/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Strategic re-visioner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60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Individual traits (sample)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Communications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lang="en-GB"/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Management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lang="en-GB"/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Leadership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lang="en-GB" dirty="0"/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572" marR="50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CE6-FC47-42FD-9C49-8F65CC69557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69416" name="Title 3"/>
          <p:cNvSpPr>
            <a:spLocks noGrp="1"/>
          </p:cNvSpPr>
          <p:nvPr>
            <p:ph type="title" idx="4294967295"/>
          </p:nvPr>
        </p:nvSpPr>
        <p:spPr>
          <a:xfrm>
            <a:off x="1270000" y="0"/>
            <a:ext cx="106601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Proposed Maturity Model for measuring competencies of systems engineers*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2DA2A-D8E7-E499-AF7A-7EE6AF0630BE}"/>
              </a:ext>
            </a:extLst>
          </p:cNvPr>
          <p:cNvSpPr txBox="1"/>
          <p:nvPr/>
        </p:nvSpPr>
        <p:spPr>
          <a:xfrm>
            <a:off x="717804" y="5872074"/>
            <a:ext cx="10902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Modified from Kasser, J. E. and Frank, M., </a:t>
            </a:r>
            <a:r>
              <a:rPr lang="en-US" b="0" i="0" dirty="0">
                <a:solidFill>
                  <a:srgbClr val="0066CC"/>
                </a:solidFill>
                <a:effectLst/>
                <a:hlinkClick r:id="rId3"/>
              </a:rPr>
              <a:t>A Maturity Model for the Competency of Systems Engineers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proceedings of the 20th International Symposium of the INCOSE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Chicago, IL., 2010.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917" y="228600"/>
            <a:ext cx="10617693" cy="762000"/>
          </a:xfrm>
        </p:spPr>
        <p:txBody>
          <a:bodyPr/>
          <a:lstStyle/>
          <a:p>
            <a:r>
              <a:rPr lang="en-US" sz="4000" dirty="0"/>
              <a:t>Competency Model Maturity Framework</a:t>
            </a:r>
            <a:r>
              <a:rPr lang="en-US" sz="4000" baseline="30000" dirty="0"/>
              <a:t>*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37781"/>
              </p:ext>
            </p:extLst>
          </p:nvPr>
        </p:nvGraphicFramePr>
        <p:xfrm>
          <a:off x="1910179" y="1278083"/>
          <a:ext cx="8229600" cy="43018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4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418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10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11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itchFamily="34" charset="0"/>
                        </a:rPr>
                        <a:t>Knowledge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Systems engineering (pure)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Systems engineering (applied)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0.60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0.80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0.60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0.40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Problem domain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Implementation domain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Solution domain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itchFamily="34" charset="0"/>
                        </a:rPr>
                        <a:t>Cognitive characteristics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System/holistic thinking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Critical thinking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Problem formulation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Problem solving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itchFamily="34" charset="0"/>
                        </a:rPr>
                        <a:t>Individual traits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Leadership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0.31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0.20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Communications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0.20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*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 Ethics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Calibri" pitchFamily="34" charset="0"/>
                        </a:rPr>
                        <a:t>*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9" marR="9209" marT="9209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8950" y="5953277"/>
            <a:ext cx="4715933" cy="3713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* Kasser et al., Systems Engineering,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73662" y="5583945"/>
            <a:ext cx="345489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0.1 means 1 required course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7E9CDF-555E-3759-BF44-D6CCA7BE0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41640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79CD-B2E3-F7C3-B210-988A6FCA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IV&amp;V in December 2020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7B84-DC0F-2858-34D8-7374CD3D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004" y="1278732"/>
            <a:ext cx="8563180" cy="4668066"/>
          </a:xfrm>
        </p:spPr>
        <p:txBody>
          <a:bodyPr/>
          <a:lstStyle/>
          <a:p>
            <a:r>
              <a:rPr lang="en-US" sz="2800" b="0" i="0" dirty="0">
                <a:solidFill>
                  <a:srgbClr val="0F1111"/>
                </a:solidFill>
                <a:effectLst/>
                <a:latin typeface="Amazon Ember"/>
              </a:rPr>
              <a:t>Provides a description of how and why systems engineers can be, and have been, successful  </a:t>
            </a:r>
          </a:p>
          <a:p>
            <a:r>
              <a:rPr lang="en-US" sz="2800" b="0" i="0" dirty="0">
                <a:solidFill>
                  <a:srgbClr val="0F1111"/>
                </a:solidFill>
                <a:effectLst/>
                <a:latin typeface="Amazon Ember"/>
              </a:rPr>
              <a:t>Offers successful attributes</a:t>
            </a:r>
          </a:p>
          <a:p>
            <a:r>
              <a:rPr lang="en-US" sz="2800" b="0" i="0" dirty="0">
                <a:solidFill>
                  <a:srgbClr val="0F1111"/>
                </a:solidFill>
                <a:effectLst/>
                <a:latin typeface="Amazon Ember"/>
              </a:rPr>
              <a:t>Focuses on the key positive qualities</a:t>
            </a:r>
          </a:p>
          <a:p>
            <a:r>
              <a:rPr lang="en-US" sz="2800" b="0" i="0" dirty="0">
                <a:solidFill>
                  <a:srgbClr val="0F1111"/>
                </a:solidFill>
                <a:effectLst/>
                <a:latin typeface="Amazon Ember"/>
              </a:rPr>
              <a:t>Drills down to the success features to aim for </a:t>
            </a:r>
          </a:p>
          <a:p>
            <a:r>
              <a:rPr lang="en-US" sz="2800" b="0" i="0" dirty="0">
                <a:solidFill>
                  <a:srgbClr val="0F1111"/>
                </a:solidFill>
                <a:effectLst/>
                <a:latin typeface="Amazon Ember"/>
              </a:rPr>
              <a:t>The failure characteristics to avoid </a:t>
            </a:r>
          </a:p>
          <a:p>
            <a:r>
              <a:rPr lang="en-US" sz="2800" b="0" i="0" dirty="0">
                <a:solidFill>
                  <a:srgbClr val="0F1111"/>
                </a:solidFill>
                <a:effectLst/>
                <a:latin typeface="Amazon Ember"/>
              </a:rPr>
              <a:t>Sets a model for achievement and behavior for future systems engineers to follow a successful path </a:t>
            </a:r>
            <a:endParaRPr lang="en-AU" sz="2800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F595AD27-9BA4-D69E-588C-171F2C67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5" y="1278732"/>
            <a:ext cx="2847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663AF-0E44-69C3-E673-9D6602EB1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611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45" y="228600"/>
            <a:ext cx="10986655" cy="838200"/>
          </a:xfrm>
        </p:spPr>
        <p:txBody>
          <a:bodyPr/>
          <a:lstStyle/>
          <a:p>
            <a:r>
              <a:rPr lang="en-US" sz="4400" dirty="0"/>
              <a:t>Purpose of research (systems approach)</a:t>
            </a:r>
            <a:endParaRPr lang="en-AU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To create a </a:t>
            </a:r>
            <a:r>
              <a:rPr lang="en-US" sz="3200" dirty="0">
                <a:solidFill>
                  <a:srgbClr val="C00000"/>
                </a:solidFill>
              </a:rPr>
              <a:t>system</a:t>
            </a:r>
            <a:r>
              <a:rPr lang="en-US" sz="3200" dirty="0"/>
              <a:t> to expedite the creation of “outstanding systems engineers” some of whom will become “technical leaders (engineering leaders)”</a:t>
            </a:r>
          </a:p>
          <a:p>
            <a:r>
              <a:rPr lang="en-US" sz="3200" dirty="0"/>
              <a:t>Need to determine </a:t>
            </a:r>
          </a:p>
          <a:p>
            <a:pPr marL="1123935" lvl="1" indent="-514350">
              <a:buClrTx/>
              <a:buSzPct val="90000"/>
              <a:buFont typeface="+mj-lt"/>
              <a:buAutoNum type="arabicPeriod"/>
            </a:pPr>
            <a:r>
              <a:rPr lang="en-US" sz="2800" dirty="0"/>
              <a:t>What outstanding systems engineers </a:t>
            </a:r>
            <a:r>
              <a:rPr lang="en-US" sz="2800" dirty="0">
                <a:solidFill>
                  <a:srgbClr val="C00000"/>
                </a:solidFill>
              </a:rPr>
              <a:t>need to know</a:t>
            </a:r>
          </a:p>
          <a:p>
            <a:pPr marL="1123935" lvl="1" indent="-514350">
              <a:buClrTx/>
              <a:buSzPct val="90000"/>
              <a:buFont typeface="+mj-lt"/>
              <a:buAutoNum type="arabicPeriod"/>
            </a:pPr>
            <a:r>
              <a:rPr lang="en-US" sz="2800" dirty="0"/>
              <a:t>Best way for them </a:t>
            </a:r>
            <a:r>
              <a:rPr lang="en-US" sz="2800" dirty="0">
                <a:solidFill>
                  <a:srgbClr val="C00000"/>
                </a:solidFill>
              </a:rPr>
              <a:t>to learn it</a:t>
            </a:r>
          </a:p>
          <a:p>
            <a:pPr marL="1123935" lvl="1" indent="-514350">
              <a:buClrTx/>
              <a:buSzPct val="90000"/>
              <a:buFont typeface="+mj-lt"/>
              <a:buAutoNum type="arabicPeriod"/>
            </a:pPr>
            <a:r>
              <a:rPr lang="en-US" sz="2800" dirty="0"/>
              <a:t>How to fast track </a:t>
            </a:r>
            <a:r>
              <a:rPr lang="en-US" sz="2800" dirty="0">
                <a:solidFill>
                  <a:srgbClr val="C00000"/>
                </a:solidFill>
              </a:rPr>
              <a:t>learning</a:t>
            </a:r>
            <a:r>
              <a:rPr lang="en-US" sz="2800" dirty="0"/>
              <a:t> that comes from “experience”</a:t>
            </a:r>
          </a:p>
          <a:p>
            <a:r>
              <a:rPr lang="en-US" sz="3600" dirty="0"/>
              <a:t>Construct the </a:t>
            </a:r>
            <a:r>
              <a:rPr lang="en-US" sz="3600" dirty="0">
                <a:solidFill>
                  <a:srgbClr val="C00000"/>
                </a:solidFill>
              </a:rPr>
              <a:t>system </a:t>
            </a:r>
            <a:r>
              <a:rPr lang="en-US" sz="3600" dirty="0"/>
              <a:t>and prototype it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B71C8-CF71-305C-F203-7FED49699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31883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Purpose of the research</a:t>
            </a:r>
          </a:p>
          <a:p>
            <a:r>
              <a:rPr lang="en-US" sz="3200" dirty="0"/>
              <a:t>The multidisciplinary research</a:t>
            </a:r>
          </a:p>
          <a:p>
            <a:r>
              <a:rPr lang="en-US" sz="3200" dirty="0"/>
              <a:t>What to present for learning (not teach)</a:t>
            </a:r>
          </a:p>
          <a:p>
            <a:pPr lvl="1"/>
            <a:r>
              <a:rPr lang="en-US" sz="2800" dirty="0"/>
              <a:t>Some of the subsystems – conceptual</a:t>
            </a:r>
          </a:p>
          <a:p>
            <a:r>
              <a:rPr lang="en-US" sz="3200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How to present it (pedagogy)</a:t>
            </a:r>
          </a:p>
          <a:p>
            <a:r>
              <a:rPr lang="en-US" sz="3200" dirty="0"/>
              <a:t>The prototypes and feedback</a:t>
            </a:r>
          </a:p>
          <a:p>
            <a:r>
              <a:rPr lang="en-US" sz="3200" dirty="0"/>
              <a:t>The 4% solution</a:t>
            </a:r>
          </a:p>
          <a:p>
            <a:r>
              <a:rPr lang="en-US" sz="3200" dirty="0"/>
              <a:t>Lessons learned</a:t>
            </a:r>
          </a:p>
          <a:p>
            <a:r>
              <a:rPr lang="en-US" sz="3200" dirty="0"/>
              <a:t>See if you can be part of that 4%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53270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381000"/>
            <a:ext cx="7724775" cy="838200"/>
          </a:xfrm>
        </p:spPr>
        <p:txBody>
          <a:bodyPr/>
          <a:lstStyle/>
          <a:p>
            <a:r>
              <a:rPr lang="en-US" sz="4000" dirty="0"/>
              <a:t>Undesirable situation (academic): </a:t>
            </a:r>
            <a:r>
              <a:rPr lang="en-US" sz="4000" i="1" dirty="0"/>
              <a:t>Operational</a:t>
            </a:r>
            <a:r>
              <a:rPr lang="en-US" sz="4000" dirty="0"/>
              <a:t> perspective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10526828" cy="4114800"/>
          </a:xfrm>
        </p:spPr>
        <p:txBody>
          <a:bodyPr/>
          <a:lstStyle/>
          <a:p>
            <a:pPr lvl="0"/>
            <a:r>
              <a:rPr lang="en-AU" sz="2800" dirty="0"/>
              <a:t>Traditional lecture by the instructor </a:t>
            </a:r>
          </a:p>
          <a:p>
            <a:pPr lvl="1"/>
            <a:r>
              <a:rPr lang="en-AU" sz="2400" dirty="0"/>
              <a:t>summarises the knowledge for the session and in the readings </a:t>
            </a:r>
          </a:p>
          <a:p>
            <a:pPr lvl="1"/>
            <a:r>
              <a:rPr lang="en-AU" sz="2400" dirty="0"/>
              <a:t>highlights the main points </a:t>
            </a:r>
          </a:p>
          <a:p>
            <a:pPr lvl="1"/>
            <a:r>
              <a:rPr lang="en-AU" sz="2400" dirty="0"/>
              <a:t>adds additional material pertinent to the session</a:t>
            </a:r>
            <a:endParaRPr lang="en-GB" sz="2400" dirty="0"/>
          </a:p>
          <a:p>
            <a:r>
              <a:rPr lang="en-AU" sz="2800" dirty="0"/>
              <a:t>Flipped classroom</a:t>
            </a:r>
            <a:endParaRPr lang="en-AU" sz="2000" dirty="0"/>
          </a:p>
          <a:p>
            <a:pPr lvl="1"/>
            <a:r>
              <a:rPr lang="en-AU" sz="2266" dirty="0"/>
              <a:t>Students </a:t>
            </a:r>
            <a:r>
              <a:rPr lang="en-AU" sz="2266" i="1" dirty="0"/>
              <a:t>are supposed </a:t>
            </a:r>
            <a:r>
              <a:rPr lang="en-AU" sz="2266" dirty="0"/>
              <a:t>read the session material individually before the session begins (ideal)</a:t>
            </a:r>
            <a:endParaRPr lang="en-GB" sz="2266" dirty="0"/>
          </a:p>
          <a:p>
            <a:pPr lvl="0"/>
            <a:r>
              <a:rPr lang="en-AU" sz="2800" dirty="0"/>
              <a:t>Group exercises</a:t>
            </a:r>
            <a:endParaRPr lang="en-GB" sz="2800" dirty="0"/>
          </a:p>
          <a:p>
            <a:pPr lvl="1"/>
            <a:r>
              <a:rPr lang="en-AU" sz="2400" dirty="0"/>
              <a:t>Presentations</a:t>
            </a:r>
            <a:endParaRPr lang="en-GB" sz="2400" dirty="0"/>
          </a:p>
          <a:p>
            <a:r>
              <a:rPr lang="en-GB" sz="2800" dirty="0"/>
              <a:t>Short discussion facilitated by the instructor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02131-5299-F977-2F50-2B2D349E4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134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381000"/>
            <a:ext cx="7724775" cy="838200"/>
          </a:xfrm>
        </p:spPr>
        <p:txBody>
          <a:bodyPr/>
          <a:lstStyle/>
          <a:p>
            <a:r>
              <a:rPr lang="en-US" sz="4000" dirty="0"/>
              <a:t>Undesirable situation (academic): </a:t>
            </a:r>
            <a:br>
              <a:rPr lang="en-US" sz="4000" dirty="0"/>
            </a:br>
            <a:r>
              <a:rPr lang="en-US" sz="4000" i="1" dirty="0"/>
              <a:t>Functional</a:t>
            </a:r>
            <a:r>
              <a:rPr lang="en-US" sz="4000" dirty="0"/>
              <a:t> perspective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Students have different learning styles</a:t>
            </a:r>
          </a:p>
          <a:p>
            <a:pPr lvl="1"/>
            <a:r>
              <a:rPr lang="en-US" sz="2800" dirty="0"/>
              <a:t>Seeing, hearing etc.</a:t>
            </a:r>
          </a:p>
          <a:p>
            <a:r>
              <a:rPr lang="en-US" sz="3200" dirty="0"/>
              <a:t>Teachers have different teaching styles</a:t>
            </a:r>
          </a:p>
          <a:p>
            <a:pPr lvl="1"/>
            <a:r>
              <a:rPr lang="en-US" sz="2800" dirty="0"/>
              <a:t>Lecturing, discussing, focus on type of knowledge, etc.</a:t>
            </a:r>
          </a:p>
          <a:p>
            <a:r>
              <a:rPr lang="en-US" sz="3200" dirty="0"/>
              <a:t>Mismatches</a:t>
            </a:r>
          </a:p>
          <a:p>
            <a:pPr lvl="1"/>
            <a:r>
              <a:rPr lang="en-US" sz="2800" dirty="0"/>
              <a:t>Boredom</a:t>
            </a:r>
          </a:p>
          <a:p>
            <a:pPr lvl="1"/>
            <a:r>
              <a:rPr lang="en-US" sz="2800" dirty="0"/>
              <a:t>Poor performance</a:t>
            </a:r>
          </a:p>
          <a:p>
            <a:pPr lvl="1"/>
            <a:r>
              <a:rPr lang="en-US" sz="2800" dirty="0"/>
              <a:t>Drop outs</a:t>
            </a:r>
          </a:p>
          <a:p>
            <a:r>
              <a:rPr lang="en-US" sz="3200" dirty="0"/>
              <a:t>Effectiveness of delivery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0EF79-C8D6-F6D9-2AE0-DB91ADADB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932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/>
              <a:t>Quantitative perspective:</a:t>
            </a:r>
            <a:br>
              <a:rPr lang="en-US" sz="4000" dirty="0"/>
            </a:br>
            <a:r>
              <a:rPr lang="en-US" sz="4000" dirty="0"/>
              <a:t>Retention rate after 2 weeks</a:t>
            </a:r>
          </a:p>
        </p:txBody>
      </p:sp>
      <p:graphicFrame>
        <p:nvGraphicFramePr>
          <p:cNvPr id="25604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932510"/>
              </p:ext>
            </p:extLst>
          </p:nvPr>
        </p:nvGraphicFramePr>
        <p:xfrm>
          <a:off x="952870" y="1295401"/>
          <a:ext cx="7772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773074" imgH="4724809" progId="Excel.Sheet.8">
                  <p:embed/>
                </p:oleObj>
              </mc:Choice>
              <mc:Fallback>
                <p:oleObj name="Worksheet" r:id="rId3" imgW="7773074" imgH="4724809" progId="Excel.Sheet.8">
                  <p:embed/>
                  <p:pic>
                    <p:nvPicPr>
                      <p:cNvPr id="25604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870" y="1295401"/>
                        <a:ext cx="7772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ight Arrow 7"/>
          <p:cNvSpPr>
            <a:spLocks noChangeArrowheads="1"/>
          </p:cNvSpPr>
          <p:nvPr/>
        </p:nvSpPr>
        <p:spPr bwMode="auto">
          <a:xfrm rot="10800000">
            <a:off x="7939596" y="4374357"/>
            <a:ext cx="16764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AU"/>
          </a:p>
        </p:txBody>
      </p:sp>
      <p:sp>
        <p:nvSpPr>
          <p:cNvPr id="25606" name="Right Arrow 8"/>
          <p:cNvSpPr>
            <a:spLocks noChangeArrowheads="1"/>
          </p:cNvSpPr>
          <p:nvPr/>
        </p:nvSpPr>
        <p:spPr bwMode="auto">
          <a:xfrm rot="10800000" flipV="1">
            <a:off x="8085167" y="1869281"/>
            <a:ext cx="2801816" cy="80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AU" b="1" dirty="0">
                <a:solidFill>
                  <a:schemeClr val="bg1"/>
                </a:solidFill>
              </a:rPr>
              <a:t>Knowledge Readings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868-5076-4713-8587-3DED40B0E4F3}" type="slidenum">
              <a:rPr lang="en-GB" smtClean="0"/>
              <a:t>43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41133" y="591133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Redrawn Dales’ cone and Learning Pyramid</a:t>
            </a:r>
            <a:endParaRPr lang="en-GB" dirty="0"/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D356E084-3CF0-72F0-13FC-6B443AC8206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704907" y="2339246"/>
            <a:ext cx="1676401" cy="80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AU" b="1" dirty="0">
                <a:solidFill>
                  <a:schemeClr val="bg1"/>
                </a:solidFill>
              </a:rPr>
              <a:t>Exercises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784BE-6FE3-A6F5-EC4F-9B3C9CD16254}"/>
              </a:ext>
            </a:extLst>
          </p:cNvPr>
          <p:cNvSpPr/>
          <p:nvPr/>
        </p:nvSpPr>
        <p:spPr bwMode="auto">
          <a:xfrm>
            <a:off x="261789" y="2867086"/>
            <a:ext cx="1871811" cy="236267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charset="0"/>
              </a:rPr>
              <a:t>This is what I call a flipped classroom</a:t>
            </a:r>
            <a:endParaRPr kumimoji="0" lang="en-AU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34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8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6659" y="56479"/>
            <a:ext cx="9153525" cy="1169988"/>
          </a:xfrm>
        </p:spPr>
        <p:txBody>
          <a:bodyPr/>
          <a:lstStyle/>
          <a:p>
            <a:pPr eaLnBrk="1" hangingPunct="1"/>
            <a:r>
              <a:rPr lang="en-US" dirty="0"/>
              <a:t>Attention span</a:t>
            </a:r>
            <a:r>
              <a:rPr lang="en-US" baseline="30000" dirty="0"/>
              <a:t>*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02936" y="1516828"/>
            <a:ext cx="2916034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dirty="0">
                <a:latin typeface="Arial" pitchFamily="34" charset="0"/>
              </a:rPr>
              <a:t>* Mills, H. R., </a:t>
            </a:r>
            <a:r>
              <a:rPr lang="en-GB" i="1" dirty="0">
                <a:latin typeface="Arial" pitchFamily="34" charset="0"/>
              </a:rPr>
              <a:t>Techniques of technical training</a:t>
            </a:r>
            <a:r>
              <a:rPr lang="en-GB" dirty="0">
                <a:latin typeface="Arial" pitchFamily="34" charset="0"/>
              </a:rPr>
              <a:t>, Cleaver-Hume Press, London, 1953.</a:t>
            </a:r>
            <a:endParaRPr lang="en-US" dirty="0">
              <a:latin typeface="Arial" pitchFamily="34" charset="0"/>
            </a:endParaRPr>
          </a:p>
        </p:txBody>
      </p:sp>
      <p:grpSp>
        <p:nvGrpSpPr>
          <p:cNvPr id="26629" name="Group 4"/>
          <p:cNvGrpSpPr>
            <a:grpSpLocks noChangeAspect="1"/>
          </p:cNvGrpSpPr>
          <p:nvPr/>
        </p:nvGrpSpPr>
        <p:grpSpPr bwMode="auto">
          <a:xfrm>
            <a:off x="1699708" y="1226468"/>
            <a:ext cx="6534776" cy="5147178"/>
            <a:chOff x="1008" y="816"/>
            <a:chExt cx="3696" cy="2911"/>
          </a:xfrm>
        </p:grpSpPr>
        <p:sp>
          <p:nvSpPr>
            <p:cNvPr id="26630" name="AutoShape 5"/>
            <p:cNvSpPr>
              <a:spLocks noChangeAspect="1" noChangeArrowheads="1" noTextEdit="1"/>
            </p:cNvSpPr>
            <p:nvPr/>
          </p:nvSpPr>
          <p:spPr bwMode="auto">
            <a:xfrm>
              <a:off x="1008" y="816"/>
              <a:ext cx="3696" cy="2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663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816"/>
              <a:ext cx="3710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A25-CC9C-4AB3-9662-29E230CE3B87}" type="slidenum">
              <a:rPr lang="en-GB" smtClean="0"/>
              <a:t>44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F674A-1DF7-0F72-6B09-9AE05CE762F1}"/>
              </a:ext>
            </a:extLst>
          </p:cNvPr>
          <p:cNvSpPr txBox="1"/>
          <p:nvPr/>
        </p:nvSpPr>
        <p:spPr>
          <a:xfrm>
            <a:off x="9143683" y="2726071"/>
            <a:ext cx="2034540" cy="304698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Every teacher,  and preacher should know this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99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486" y="228600"/>
            <a:ext cx="7724775" cy="838200"/>
          </a:xfrm>
        </p:spPr>
        <p:txBody>
          <a:bodyPr/>
          <a:lstStyle/>
          <a:p>
            <a:r>
              <a:rPr lang="en-US" sz="4000" dirty="0"/>
              <a:t>Desirable situation (academic)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39" y="1219199"/>
            <a:ext cx="10977566" cy="5057313"/>
          </a:xfrm>
        </p:spPr>
        <p:txBody>
          <a:bodyPr/>
          <a:lstStyle/>
          <a:p>
            <a:r>
              <a:rPr lang="en-AU" sz="2400" dirty="0"/>
              <a:t>Providing the five top aspects of the engineering design process that best equip secondary students to understand, manage, and solve technological problems (</a:t>
            </a:r>
            <a:r>
              <a:rPr lang="en-AU" sz="2400" dirty="0" err="1"/>
              <a:t>Wicklein</a:t>
            </a:r>
            <a:r>
              <a:rPr lang="en-AU" sz="2400" dirty="0"/>
              <a:t>, et al., 2009): </a:t>
            </a:r>
            <a:r>
              <a:rPr lang="en-US" sz="2400" dirty="0"/>
              <a:t>(Pure SETA)</a:t>
            </a:r>
            <a:endParaRPr lang="en-GB" sz="2400" dirty="0"/>
          </a:p>
          <a:p>
            <a:pPr marL="914400" lvl="1" indent="-457200">
              <a:buClrTx/>
              <a:buSzPct val="100000"/>
              <a:buFont typeface="+mj-lt"/>
              <a:buAutoNum type="arabicPeriod"/>
            </a:pPr>
            <a:r>
              <a:rPr lang="en-GB" sz="2000" dirty="0"/>
              <a:t>Multiple solutions to a problem/requirement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</a:pPr>
            <a:r>
              <a:rPr lang="en-GB" sz="2000" dirty="0"/>
              <a:t>Oral communications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</a:pPr>
            <a:r>
              <a:rPr lang="en-GB" sz="2000" dirty="0"/>
              <a:t>Graphical/pictorial communication</a:t>
            </a:r>
            <a:r>
              <a:rPr lang="en-US" sz="2000" dirty="0"/>
              <a:t> 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</a:pPr>
            <a:r>
              <a:rPr lang="en-US" sz="2000" dirty="0"/>
              <a:t>Ability to handle open-ended/ill-defined problems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</a:pPr>
            <a:r>
              <a:rPr lang="en-US" sz="2000" dirty="0"/>
              <a:t>Systems thinking </a:t>
            </a:r>
          </a:p>
          <a:p>
            <a:r>
              <a:rPr lang="en-US" sz="2400" dirty="0"/>
              <a:t>Grading based on cognitive skills and knowledge (Pure SETA)</a:t>
            </a:r>
          </a:p>
          <a:p>
            <a:pPr lvl="1"/>
            <a:r>
              <a:rPr lang="en-US" sz="2000" dirty="0"/>
              <a:t>Incorporating higher levels of Bloom’s taxonomy</a:t>
            </a:r>
          </a:p>
          <a:p>
            <a:r>
              <a:rPr lang="en-US" sz="2400" dirty="0"/>
              <a:t>Going beyond systems thinking to holistic thinking</a:t>
            </a:r>
          </a:p>
          <a:p>
            <a:pPr lvl="1"/>
            <a:r>
              <a:rPr lang="en-US" sz="2000" dirty="0"/>
              <a:t>Systems thinking provides understanding</a:t>
            </a:r>
          </a:p>
          <a:p>
            <a:pPr lvl="1"/>
            <a:r>
              <a:rPr lang="en-US" sz="2000" dirty="0"/>
              <a:t>Holistic thinking identifies problems and provides solutions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BF60-812B-05C4-3979-00BB64B9E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641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07363" y="228600"/>
            <a:ext cx="10984637" cy="838200"/>
          </a:xfrm>
        </p:spPr>
        <p:txBody>
          <a:bodyPr/>
          <a:lstStyle/>
          <a:p>
            <a:r>
              <a:rPr lang="en-US" sz="4400" dirty="0"/>
              <a:t>Five top aspects (requirements) in 2013</a:t>
            </a:r>
            <a:endParaRPr lang="en-GB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2660" y="1143000"/>
            <a:ext cx="11248008" cy="2349030"/>
          </a:xfrm>
        </p:spPr>
        <p:txBody>
          <a:bodyPr/>
          <a:lstStyle/>
          <a:p>
            <a:r>
              <a:rPr lang="en-US" sz="2000" dirty="0"/>
              <a:t>The five top aspects of the engineering design process that best equip secondary students to understand, manage, and solve technological problems</a:t>
            </a:r>
            <a:r>
              <a:rPr lang="en-US" sz="1800" dirty="0"/>
              <a:t> (</a:t>
            </a:r>
            <a:r>
              <a:rPr lang="en-US" sz="1800" dirty="0" err="1"/>
              <a:t>Wicklein</a:t>
            </a:r>
            <a:r>
              <a:rPr lang="en-US" sz="1800" dirty="0"/>
              <a:t>, et al., 2009)</a:t>
            </a:r>
            <a:r>
              <a:rPr lang="en-US" sz="2000" dirty="0"/>
              <a:t>:</a:t>
            </a:r>
          </a:p>
          <a:p>
            <a:pPr marL="914400" lvl="1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Multiple solutions to a problem/requirement </a:t>
            </a:r>
          </a:p>
          <a:p>
            <a:pPr marL="914400" lvl="1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Oral communications</a:t>
            </a:r>
          </a:p>
          <a:p>
            <a:pPr marL="914400" lvl="1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Graphical/pictorial communication</a:t>
            </a:r>
          </a:p>
          <a:p>
            <a:pPr marL="914400" lvl="1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Ability to handle open-ended/ill-defined problems</a:t>
            </a:r>
          </a:p>
          <a:p>
            <a:pPr marL="914400" lvl="1" indent="-457200">
              <a:buClrTx/>
              <a:buSzPct val="90000"/>
              <a:buFont typeface="+mj-lt"/>
              <a:buAutoNum type="arabicPeriod"/>
            </a:pPr>
            <a:r>
              <a:rPr lang="en-US" sz="1800" dirty="0"/>
              <a:t>Systems thinking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594857"/>
              </p:ext>
            </p:extLst>
          </p:nvPr>
        </p:nvGraphicFramePr>
        <p:xfrm>
          <a:off x="1065321" y="3568230"/>
          <a:ext cx="10457897" cy="17011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3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3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3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01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01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96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56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045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4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6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7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8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9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45">
                <a:tc>
                  <a:txBody>
                    <a:bodyPr/>
                    <a:lstStyle/>
                    <a:p>
                      <a:pPr indent="-228600" algn="l" fontAlgn="b"/>
                      <a:r>
                        <a:rPr lang="en-US" sz="1800" u="none" strike="noStrike" dirty="0">
                          <a:effectLst/>
                        </a:rPr>
                        <a:t>1. Multiple solutions to a problem/requirement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HT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45">
                <a:tc>
                  <a:txBody>
                    <a:bodyPr/>
                    <a:lstStyle/>
                    <a:p>
                      <a:pPr indent="-228600" algn="l" fontAlgn="b"/>
                      <a:r>
                        <a:rPr lang="en-GB" sz="1800" u="none" strike="noStrike" dirty="0">
                          <a:effectLst/>
                        </a:rPr>
                        <a:t>2. Oral communications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HT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45">
                <a:tc>
                  <a:txBody>
                    <a:bodyPr/>
                    <a:lstStyle/>
                    <a:p>
                      <a:pPr indent="-228600" algn="l" fontAlgn="b"/>
                      <a:r>
                        <a:rPr lang="en-GB" sz="1800" u="none" strike="noStrike" dirty="0">
                          <a:effectLst/>
                        </a:rPr>
                        <a:t>3. Graphical/pictorial communication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HT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37">
                <a:tc>
                  <a:txBody>
                    <a:bodyPr/>
                    <a:lstStyle/>
                    <a:p>
                      <a:pPr indent="-228600" algn="l" fontAlgn="b"/>
                      <a:r>
                        <a:rPr lang="en-US" sz="1800" u="none" strike="noStrike" dirty="0">
                          <a:effectLst/>
                        </a:rPr>
                        <a:t>4. Ability to handle open-ended/ill-defined problems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HT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45">
                <a:tc>
                  <a:txBody>
                    <a:bodyPr/>
                    <a:lstStyle/>
                    <a:p>
                      <a:pPr indent="-228600" algn="l" fontAlgn="b"/>
                      <a:r>
                        <a:rPr lang="en-GB" sz="1800" u="none" strike="noStrike" dirty="0">
                          <a:effectLst/>
                        </a:rPr>
                        <a:t>5. Systems thinking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0.01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HT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09" marR="9209" marT="920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5830555"/>
            <a:ext cx="26906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0.1 means 1 course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2F46FB-BD1B-1926-93F7-3332785A6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93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Purpose of the research</a:t>
            </a:r>
          </a:p>
          <a:p>
            <a:r>
              <a:rPr lang="en-US" sz="3200" dirty="0"/>
              <a:t>The multidisciplinary research</a:t>
            </a:r>
          </a:p>
          <a:p>
            <a:r>
              <a:rPr lang="en-US" sz="3200" dirty="0"/>
              <a:t>What to present for learning (not teach)</a:t>
            </a:r>
          </a:p>
          <a:p>
            <a:pPr lvl="1"/>
            <a:r>
              <a:rPr lang="en-US" sz="2800" dirty="0"/>
              <a:t>Some of the subsystems – conceptual</a:t>
            </a:r>
          </a:p>
          <a:p>
            <a:r>
              <a:rPr lang="en-US" sz="3200" dirty="0"/>
              <a:t> How to present it (pedagogy)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The prototypes and feedback</a:t>
            </a:r>
          </a:p>
          <a:p>
            <a:r>
              <a:rPr lang="en-US" sz="3200" dirty="0"/>
              <a:t>The 4% solution</a:t>
            </a:r>
          </a:p>
          <a:p>
            <a:r>
              <a:rPr lang="en-US" sz="3200" dirty="0"/>
              <a:t>Lessons learned</a:t>
            </a:r>
          </a:p>
          <a:p>
            <a:r>
              <a:rPr lang="en-US" sz="3200" dirty="0"/>
              <a:t>See if you can be part of that 4%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8009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330D-CA24-C8A7-B117-82731C27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prototyping results</a:t>
            </a:r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AC2BFA-A092-795D-0B24-7C9D876EAC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591469"/>
            <a:ext cx="4946650" cy="370998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081ED5-3151-5D3F-9C9F-9AF4737F0D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13" y="1590874"/>
            <a:ext cx="4948237" cy="37111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B6438-816A-996B-B79C-6BDD1E6B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48</a:t>
            </a:fld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3CBDD-D3E3-2008-B392-FA3186587559}"/>
              </a:ext>
            </a:extLst>
          </p:cNvPr>
          <p:cNvSpPr txBox="1"/>
          <p:nvPr/>
        </p:nvSpPr>
        <p:spPr>
          <a:xfrm>
            <a:off x="1494912" y="5266531"/>
            <a:ext cx="8694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Based on similarities between classes and symposium sessions</a:t>
            </a:r>
          </a:p>
          <a:p>
            <a:r>
              <a:rPr lang="en-US" sz="2400" dirty="0"/>
              <a:t>First recorded lectures at UMUC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43782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FC9D-CE6B-0C56-E8CD-3A07BE4F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vs. delivery mode</a:t>
            </a:r>
            <a:endParaRPr lang="en-AU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3C6356-A1E4-6350-1F9A-B8DAE3A4F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702406"/>
              </p:ext>
            </p:extLst>
          </p:nvPr>
        </p:nvGraphicFramePr>
        <p:xfrm>
          <a:off x="451944" y="1629102"/>
          <a:ext cx="10594428" cy="19864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2262">
                  <a:extLst>
                    <a:ext uri="{9D8B030D-6E8A-4147-A177-3AD203B41FA5}">
                      <a16:colId xmlns:a16="http://schemas.microsoft.com/office/drawing/2014/main" val="1057925675"/>
                    </a:ext>
                  </a:extLst>
                </a:gridCol>
                <a:gridCol w="4225255">
                  <a:extLst>
                    <a:ext uri="{9D8B030D-6E8A-4147-A177-3AD203B41FA5}">
                      <a16:colId xmlns:a16="http://schemas.microsoft.com/office/drawing/2014/main" val="4024833102"/>
                    </a:ext>
                  </a:extLst>
                </a:gridCol>
                <a:gridCol w="1738022">
                  <a:extLst>
                    <a:ext uri="{9D8B030D-6E8A-4147-A177-3AD203B41FA5}">
                      <a16:colId xmlns:a16="http://schemas.microsoft.com/office/drawing/2014/main" val="591783774"/>
                    </a:ext>
                  </a:extLst>
                </a:gridCol>
                <a:gridCol w="1287423">
                  <a:extLst>
                    <a:ext uri="{9D8B030D-6E8A-4147-A177-3AD203B41FA5}">
                      <a16:colId xmlns:a16="http://schemas.microsoft.com/office/drawing/2014/main" val="3301259412"/>
                    </a:ext>
                  </a:extLst>
                </a:gridCol>
                <a:gridCol w="1641466">
                  <a:extLst>
                    <a:ext uri="{9D8B030D-6E8A-4147-A177-3AD203B41FA5}">
                      <a16:colId xmlns:a16="http://schemas.microsoft.com/office/drawing/2014/main" val="1373233711"/>
                    </a:ext>
                  </a:extLst>
                </a:gridCol>
              </a:tblGrid>
              <a:tr h="4007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Class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Delivery Mode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Students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Mean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Std Dev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948102"/>
                  </a:ext>
                </a:extLst>
              </a:tr>
              <a:tr h="33495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1998-02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Face to face Semester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20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86.84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6.26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915608"/>
                  </a:ext>
                </a:extLst>
              </a:tr>
              <a:tr h="32582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1999-09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WebTycho Semester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17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76.70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7.65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855739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2000-02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effectLst/>
                        </a:rPr>
                        <a:t>WebTycho</a:t>
                      </a:r>
                      <a:r>
                        <a:rPr lang="en-GB" sz="2000" dirty="0">
                          <a:effectLst/>
                        </a:rPr>
                        <a:t> Semester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17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84.71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5.83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50759"/>
                  </a:ext>
                </a:extLst>
              </a:tr>
              <a:tr h="2942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2006-0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effectLst/>
                        </a:rPr>
                        <a:t>WebTycho</a:t>
                      </a:r>
                      <a:r>
                        <a:rPr lang="en-GB" sz="2000" dirty="0">
                          <a:effectLst/>
                        </a:rPr>
                        <a:t> Semester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25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85.93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5.08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368650"/>
                  </a:ext>
                </a:extLst>
              </a:tr>
              <a:tr h="29859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2006-1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effectLst/>
                        </a:rPr>
                        <a:t>WebTycho</a:t>
                      </a:r>
                      <a:r>
                        <a:rPr lang="en-GB" sz="2000" dirty="0">
                          <a:effectLst/>
                        </a:rPr>
                        <a:t> Semester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24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83.30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8.38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0787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04CF-78BE-9526-D2BC-C1EDD97863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49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3EE69-030A-8B80-9DEC-E195C7FBE1B8}"/>
              </a:ext>
            </a:extLst>
          </p:cNvPr>
          <p:cNvSpPr txBox="1"/>
          <p:nvPr/>
        </p:nvSpPr>
        <p:spPr>
          <a:xfrm>
            <a:off x="2690648" y="11632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8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Helvetica" panose="020B0604020202020204" pitchFamily="34" charset="0"/>
              </a:rPr>
              <a:t>Table 1 Final Grades for MSWE 648 </a:t>
            </a:r>
            <a:endParaRPr lang="en-AU" sz="1800" b="1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B7EFD3-8E7D-558C-8F96-B1D53BE4A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30087"/>
              </p:ext>
            </p:extLst>
          </p:nvPr>
        </p:nvGraphicFramePr>
        <p:xfrm>
          <a:off x="451944" y="4316606"/>
          <a:ext cx="10731063" cy="99281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7220">
                  <a:extLst>
                    <a:ext uri="{9D8B030D-6E8A-4147-A177-3AD203B41FA5}">
                      <a16:colId xmlns:a16="http://schemas.microsoft.com/office/drawing/2014/main" val="2451558799"/>
                    </a:ext>
                  </a:extLst>
                </a:gridCol>
                <a:gridCol w="4119963">
                  <a:extLst>
                    <a:ext uri="{9D8B030D-6E8A-4147-A177-3AD203B41FA5}">
                      <a16:colId xmlns:a16="http://schemas.microsoft.com/office/drawing/2014/main" val="3921969922"/>
                    </a:ext>
                  </a:extLst>
                </a:gridCol>
                <a:gridCol w="1820154">
                  <a:extLst>
                    <a:ext uri="{9D8B030D-6E8A-4147-A177-3AD203B41FA5}">
                      <a16:colId xmlns:a16="http://schemas.microsoft.com/office/drawing/2014/main" val="357134602"/>
                    </a:ext>
                  </a:extLst>
                </a:gridCol>
                <a:gridCol w="1374421">
                  <a:extLst>
                    <a:ext uri="{9D8B030D-6E8A-4147-A177-3AD203B41FA5}">
                      <a16:colId xmlns:a16="http://schemas.microsoft.com/office/drawing/2014/main" val="2129686368"/>
                    </a:ext>
                  </a:extLst>
                </a:gridCol>
                <a:gridCol w="1649305">
                  <a:extLst>
                    <a:ext uri="{9D8B030D-6E8A-4147-A177-3AD203B41FA5}">
                      <a16:colId xmlns:a16="http://schemas.microsoft.com/office/drawing/2014/main" val="2751287725"/>
                    </a:ext>
                  </a:extLst>
                </a:gridCol>
              </a:tblGrid>
              <a:tr h="22749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Class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Delivery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Students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Mean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Std Dev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459050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1999-02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Face-to-face Semester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20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89.59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2.83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465743"/>
                  </a:ext>
                </a:extLst>
              </a:tr>
              <a:tr h="38321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2000-02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Web-assisted Semester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30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88.38</a:t>
                      </a:r>
                      <a:endParaRPr lang="en-A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3.44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12955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BB292CFB-3B1E-C0F5-48CD-F70BB130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11894" y="97829"/>
            <a:ext cx="19702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kumimoji="0" lang="en-GB" altLang="en-US" sz="800" b="1" i="1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able </a:t>
            </a:r>
            <a:r>
              <a:rPr kumimoji="0" lang="en-GB" altLang="en-US" sz="800" b="1" i="1" u="none" strike="noStrike" cap="none" normalizeH="0" baseline="0" bmk="_Ref4517875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kumimoji="0" lang="en-GB" altLang="en-US" sz="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Final Grades for MSWE 617</a:t>
            </a:r>
            <a:endParaRPr kumimoji="0" lang="en-AU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72A77-2C16-F109-F947-3838303BCBFF}"/>
              </a:ext>
            </a:extLst>
          </p:cNvPr>
          <p:cNvSpPr txBox="1"/>
          <p:nvPr/>
        </p:nvSpPr>
        <p:spPr>
          <a:xfrm>
            <a:off x="2690648" y="3947274"/>
            <a:ext cx="638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8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Helvetica" panose="020B0604020202020204" pitchFamily="34" charset="0"/>
              </a:rPr>
              <a:t>Table 2 Final Grades for MSWE 617 Capstone class</a:t>
            </a:r>
            <a:endParaRPr lang="en-AU" sz="1800" b="1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4FA89-6794-F580-5C28-55F851B2AEB0}"/>
              </a:ext>
            </a:extLst>
          </p:cNvPr>
          <p:cNvSpPr txBox="1"/>
          <p:nvPr/>
        </p:nvSpPr>
        <p:spPr>
          <a:xfrm>
            <a:off x="451944" y="5510049"/>
            <a:ext cx="589861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</a:rPr>
              <a:t>WebTycho</a:t>
            </a:r>
            <a:r>
              <a:rPr lang="en-GB" dirty="0"/>
              <a:t> was UMUC’s online distance learning platform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15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Purpose of the research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The multidisciplinary research</a:t>
            </a:r>
          </a:p>
          <a:p>
            <a:r>
              <a:rPr lang="en-US" sz="3200" dirty="0"/>
              <a:t>What to present for learning (not teach)</a:t>
            </a:r>
          </a:p>
          <a:p>
            <a:pPr lvl="1"/>
            <a:r>
              <a:rPr lang="en-US" sz="2800" dirty="0"/>
              <a:t>Some of the subsystems – conceptual</a:t>
            </a:r>
          </a:p>
          <a:p>
            <a:r>
              <a:rPr lang="en-US" sz="3200" dirty="0"/>
              <a:t> How to present it (pedagogy)</a:t>
            </a:r>
          </a:p>
          <a:p>
            <a:r>
              <a:rPr lang="en-US" sz="3200" dirty="0"/>
              <a:t>The prototypes and feedback</a:t>
            </a:r>
          </a:p>
          <a:p>
            <a:r>
              <a:rPr lang="en-US" sz="3200" dirty="0"/>
              <a:t>The 4% solution</a:t>
            </a:r>
          </a:p>
          <a:p>
            <a:r>
              <a:rPr lang="en-US" sz="3200" dirty="0"/>
              <a:t>Lessons learned</a:t>
            </a:r>
          </a:p>
          <a:p>
            <a:r>
              <a:rPr lang="en-US" sz="3200" dirty="0"/>
              <a:t>See if you can be part of that 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0194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32335"/>
            <a:ext cx="9144000" cy="762000"/>
          </a:xfrm>
        </p:spPr>
        <p:txBody>
          <a:bodyPr>
            <a:noAutofit/>
          </a:bodyPr>
          <a:lstStyle/>
          <a:p>
            <a:r>
              <a:rPr lang="en-US" sz="4000" dirty="0"/>
              <a:t>Baseline: The balanced classroom</a:t>
            </a:r>
            <a:endParaRPr lang="en-GB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9036555"/>
              </p:ext>
            </p:extLst>
          </p:nvPr>
        </p:nvGraphicFramePr>
        <p:xfrm>
          <a:off x="876646" y="1332678"/>
          <a:ext cx="10780295" cy="497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A5BA5-8C06-1144-82AA-51D9E8F4D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50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D43D2-995F-408A-EF28-F13147675463}"/>
              </a:ext>
            </a:extLst>
          </p:cNvPr>
          <p:cNvSpPr txBox="1"/>
          <p:nvPr/>
        </p:nvSpPr>
        <p:spPr>
          <a:xfrm>
            <a:off x="876646" y="5078776"/>
            <a:ext cx="397076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Blended learning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23709520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situation-1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685292"/>
              </p:ext>
            </p:extLst>
          </p:nvPr>
        </p:nvGraphicFramePr>
        <p:xfrm>
          <a:off x="735724" y="3349593"/>
          <a:ext cx="11093725" cy="26475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30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 top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aspects </a:t>
                      </a:r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AU" sz="1600" dirty="0" err="1">
                          <a:solidFill>
                            <a:schemeClr val="bg1"/>
                          </a:solidFill>
                        </a:rPr>
                        <a:t>Wicklein</a:t>
                      </a:r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, et al.)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(student’s perspective)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Lecture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Exercises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Knowledge readings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91">
                <a:tc>
                  <a:txBody>
                    <a:bodyPr/>
                    <a:lstStyle/>
                    <a:p>
                      <a:pPr marL="0" lvl="1" algn="l"/>
                      <a:r>
                        <a:rPr kumimoji="1" lang="en-GB" sz="1800" kern="1200" dirty="0"/>
                        <a:t>Multiple solutions to a problem/requirement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Listened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Experienced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Experienced examples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7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Oral communications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Experienced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Experienced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3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Graphical/pictorial communications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Received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Experienced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Experienced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Ability to handle open-ended/ill-defined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Experienced</a:t>
                      </a:r>
                      <a:endParaRPr lang="en-GB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75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Systems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Listened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Went beyond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Went well beyond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3695406"/>
              </p:ext>
            </p:extLst>
          </p:nvPr>
        </p:nvGraphicFramePr>
        <p:xfrm>
          <a:off x="5181600" y="1228078"/>
          <a:ext cx="5181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" y="1425175"/>
            <a:ext cx="472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Knowledge readings provide additional and extra opportunities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C2B25-A3CA-9339-33D8-A052CC747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076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7" y="3739415"/>
            <a:ext cx="249590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5181600" y="1371600"/>
          <a:ext cx="5181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situation-2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095967"/>
              </p:ext>
            </p:extLst>
          </p:nvPr>
        </p:nvGraphicFramePr>
        <p:xfrm>
          <a:off x="4199020" y="3313497"/>
          <a:ext cx="7146759" cy="27151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3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8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Bloom’s taxonomy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Lecture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Exercises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Knowledge readings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53">
                <a:tc>
                  <a:txBody>
                    <a:bodyPr/>
                    <a:lstStyle/>
                    <a:p>
                      <a:pPr marL="0" lvl="1" algn="l"/>
                      <a:r>
                        <a:rPr lang="en-US" sz="1600" dirty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1600" dirty="0"/>
                        <a:t>Creating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1"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Evaluating</a:t>
                      </a:r>
                      <a:endParaRPr kumimoji="1"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Analyzing</a:t>
                      </a:r>
                      <a:endParaRPr kumimoji="1"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kumimoji="1"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Remembering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E9F73-17BF-8710-6543-A72C0054E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8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15258"/>
              </p:ext>
            </p:extLst>
          </p:nvPr>
        </p:nvGraphicFramePr>
        <p:xfrm>
          <a:off x="1771048" y="1447802"/>
          <a:ext cx="10048775" cy="26551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8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Grade</a:t>
                      </a:r>
                      <a:endParaRPr lang="en-GB" sz="2000" dirty="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Taxonomy level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Ability being tested</a:t>
                      </a:r>
                      <a:endParaRPr lang="en-GB" sz="2000" dirty="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A+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Creating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Can the student create a new product or point of view?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Evaluating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Can the student justify a stand or decision?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B+/B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Analysing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Can the student distinguish between the different parts?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B-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Applying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Can the student use the information in a new way?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C+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Understanding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Can the student explain ideas or concepts?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</a:t>
                      </a:r>
                      <a:endParaRPr lang="en-GB" sz="2000" dirty="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Remembering</a:t>
                      </a:r>
                      <a:endParaRPr lang="en-GB" sz="200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Can the student recall or remember the information?</a:t>
                      </a:r>
                      <a:endParaRPr lang="en-GB" sz="2000" dirty="0">
                        <a:effectLst/>
                        <a:latin typeface="Times New Roman"/>
                        <a:ea typeface="SimSun"/>
                        <a:cs typeface="Times"/>
                      </a:endParaRPr>
                    </a:p>
                  </a:txBody>
                  <a:tcPr marL="27305" marR="1841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6260" y="4416579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Downside – grading on a curve is difficult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7" y="2011680"/>
            <a:ext cx="1371600" cy="117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7E566D-B554-FDF0-91DD-86EEDB4881BB}"/>
              </a:ext>
            </a:extLst>
          </p:cNvPr>
          <p:cNvSpPr txBox="1"/>
          <p:nvPr/>
        </p:nvSpPr>
        <p:spPr>
          <a:xfrm>
            <a:off x="1166260" y="4948624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can pass course with basic cognitive skills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6F956D1-43A1-D26C-1BD8-BB9C489D538A}"/>
              </a:ext>
            </a:extLst>
          </p:cNvPr>
          <p:cNvSpPr txBox="1">
            <a:spLocks/>
          </p:cNvSpPr>
          <p:nvPr/>
        </p:nvSpPr>
        <p:spPr bwMode="auto">
          <a:xfrm>
            <a:off x="9390184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86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297A25-CC9C-4AB3-9662-29E230CE3B87}" type="slidenum">
              <a:rPr lang="en-GB" smtClean="0"/>
              <a:pPr algn="r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185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matrix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92436"/>
              </p:ext>
            </p:extLst>
          </p:nvPr>
        </p:nvGraphicFramePr>
        <p:xfrm>
          <a:off x="199697" y="1340961"/>
          <a:ext cx="11582400" cy="4828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7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7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7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6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Requirements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Lecture</a:t>
                      </a:r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Exercises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Knowledge readings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Individual assignment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87">
                <a:tc>
                  <a:txBody>
                    <a:bodyPr/>
                    <a:lstStyle/>
                    <a:p>
                      <a:pPr marL="0" lvl="1" algn="l"/>
                      <a:r>
                        <a:rPr lang="en-US" sz="1800" dirty="0"/>
                        <a:t>Knowledge of 3 systems engineering domains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Poor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 between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Best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Repeated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187">
                <a:tc>
                  <a:txBody>
                    <a:bodyPr/>
                    <a:lstStyle/>
                    <a:p>
                      <a:pPr marL="0" lvl="1" algn="l"/>
                      <a:r>
                        <a:rPr kumimoji="1" lang="en-GB" sz="1800" kern="1200" dirty="0"/>
                        <a:t>Multiple solutions to a problem/requirement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Listened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Experienced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Experienced additional examples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Not seen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Oral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Experienced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Experienced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8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Graphical/pictorial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Received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Experienced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Experienced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1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Ability to handle open-ended/ill-defined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Experienced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Depends on external readings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Depends on assignment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0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Systems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Listened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Went beyond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Went well beyond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Depends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Cognitive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Used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 out of 6 in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Bloom’s taxonomy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Depends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Some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Experienced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Experienced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Definitely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A25-CC9C-4AB3-9662-29E230CE3B87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482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95400"/>
            <a:ext cx="10300677" cy="4038600"/>
          </a:xfrm>
        </p:spPr>
        <p:txBody>
          <a:bodyPr/>
          <a:lstStyle/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Conceptualize </a:t>
            </a:r>
            <a:r>
              <a:rPr lang="en-US" sz="2000" dirty="0"/>
              <a:t>at least 2 risks for the physical subsystems identified in Exercise 4-2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Conceptualize </a:t>
            </a:r>
            <a:r>
              <a:rPr lang="en-US" sz="2000" dirty="0"/>
              <a:t>at least 1 way of mitigating each identified risk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en-US" sz="2000" dirty="0"/>
              <a:t>Prepare a &lt;5 minute presentation containing</a:t>
            </a:r>
          </a:p>
          <a:p>
            <a:pPr marL="857228" lvl="1" indent="-457189">
              <a:buClrTx/>
              <a:buSzPct val="90000"/>
              <a:buFont typeface="+mj-lt"/>
              <a:buAutoNum type="arabicParenR"/>
            </a:pPr>
            <a:r>
              <a:rPr lang="en-US" sz="1600" dirty="0">
                <a:highlight>
                  <a:srgbClr val="FFFF00"/>
                </a:highlight>
              </a:rPr>
              <a:t>The problem posed by the exercise formulated according to the problem formulation template</a:t>
            </a:r>
          </a:p>
          <a:p>
            <a:pPr marL="857228" lvl="1" indent="-457189">
              <a:buClrTx/>
              <a:buSzPct val="90000"/>
              <a:buFont typeface="+mj-lt"/>
              <a:buAutoNum type="arabicParenR"/>
            </a:pPr>
            <a:r>
              <a:rPr lang="en-US" sz="1600" dirty="0"/>
              <a:t>Show this slide</a:t>
            </a:r>
          </a:p>
          <a:p>
            <a:pPr marL="857228" lvl="1" indent="-457189">
              <a:buClrTx/>
              <a:buSzPct val="90000"/>
              <a:buFont typeface="+mj-lt"/>
              <a:buAutoNum type="arabicParenR"/>
            </a:pPr>
            <a:r>
              <a:rPr lang="en-US" sz="1600" dirty="0"/>
              <a:t>A representative sample of the risks and mitigation approaches</a:t>
            </a:r>
          </a:p>
          <a:p>
            <a:pPr marL="857228" lvl="1" indent="-457189">
              <a:buClrTx/>
              <a:buSzPct val="90000"/>
              <a:buFont typeface="+mj-lt"/>
              <a:buAutoNum type="arabicParenR"/>
            </a:pPr>
            <a:r>
              <a:rPr lang="en-US" sz="1600" dirty="0"/>
              <a:t>A compliance matrix for the exercise </a:t>
            </a:r>
          </a:p>
          <a:p>
            <a:pPr marL="857228" lvl="1" indent="-457189">
              <a:buClrTx/>
              <a:buSzPct val="90000"/>
              <a:buFont typeface="+mj-lt"/>
              <a:buAutoNum type="arabicParenR"/>
            </a:pPr>
            <a:r>
              <a:rPr lang="en-US" sz="1600" dirty="0">
                <a:highlight>
                  <a:srgbClr val="FFFF00"/>
                </a:highlight>
              </a:rPr>
              <a:t>Lessons learned from exercise</a:t>
            </a:r>
          </a:p>
          <a:p>
            <a:pPr marL="400051" indent="-457200">
              <a:buClrTx/>
              <a:buSzPct val="90000"/>
              <a:buFont typeface="+mj-lt"/>
              <a:buAutoNum type="arabicPeriod"/>
            </a:pPr>
            <a:r>
              <a:rPr lang="en-US" sz="2000" dirty="0"/>
              <a:t>Save as a PowerPoint file in format Exercise5-1-abcd.pptx</a:t>
            </a:r>
          </a:p>
          <a:p>
            <a:pPr marL="1371569" lvl="2" indent="-342900">
              <a:buClrTx/>
              <a:buSzPct val="90000"/>
              <a:buFont typeface="+mj-lt"/>
              <a:buAutoNum type="arabicPeriod"/>
            </a:pPr>
            <a:r>
              <a:rPr lang="en-US" sz="1400" dirty="0" err="1"/>
              <a:t>abcd</a:t>
            </a:r>
            <a:r>
              <a:rPr lang="en-US" sz="1400" dirty="0"/>
              <a:t> = 4 characters that will identify your postings in this course</a:t>
            </a:r>
          </a:p>
          <a:p>
            <a:pPr marL="400051" indent="-457200">
              <a:buClrTx/>
              <a:buSzPct val="90000"/>
              <a:buFont typeface="+mj-lt"/>
              <a:buAutoNum type="arabicPeriod"/>
            </a:pPr>
            <a:r>
              <a:rPr lang="en-US" sz="2000" dirty="0"/>
              <a:t>Post in LinkedIn group</a:t>
            </a:r>
          </a:p>
          <a:p>
            <a:pPr marL="857228" lvl="1" indent="-457189">
              <a:buClr>
                <a:schemeClr val="tx1"/>
              </a:buClr>
              <a:buSzPct val="90000"/>
              <a:buFont typeface="+mj-lt"/>
              <a:buAutoNum type="arabicPeriod"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D1FA3-EB3D-4688-A0FC-817448D5E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5-</a:t>
            </a:r>
            <a:fld id="{EE4D99D7-585C-40C5-9BC7-AF03BB51452B}" type="slidenum">
              <a:rPr lang="en-US" altLang="zh-TW" smtClean="0"/>
              <a:pPr>
                <a:defRPr/>
              </a:pPr>
              <a:t>55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394063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922" y="355847"/>
            <a:ext cx="7772400" cy="571500"/>
          </a:xfrm>
        </p:spPr>
        <p:txBody>
          <a:bodyPr/>
          <a:lstStyle/>
          <a:p>
            <a:pPr eaLnBrk="1" hangingPunct="1"/>
            <a:r>
              <a:rPr lang="en-US" sz="4000" dirty="0"/>
              <a:t>Knowledge reading exercise 5-3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0287000" cy="4953000"/>
          </a:xfrm>
        </p:spPr>
        <p:txBody>
          <a:bodyPr/>
          <a:lstStyle/>
          <a:p>
            <a:pPr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en-US" sz="2000" dirty="0"/>
              <a:t>Prepare knowledge presentation of reading 0503 (&lt;5 min) </a:t>
            </a:r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>
                <a:highlight>
                  <a:srgbClr val="FFFF00"/>
                </a:highlight>
              </a:rPr>
              <a:t>Formulate problem </a:t>
            </a:r>
            <a:r>
              <a:rPr lang="en-AU" sz="1800" dirty="0"/>
              <a:t>per problem formulation template</a:t>
            </a:r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>
                <a:highlight>
                  <a:srgbClr val="FFFF00"/>
                </a:highlight>
              </a:rPr>
              <a:t>Summarize </a:t>
            </a:r>
            <a:r>
              <a:rPr lang="en-AU" sz="1800" dirty="0"/>
              <a:t>content of reading (&lt;1 minute).</a:t>
            </a:r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/>
              <a:t>Show the compliance matrix</a:t>
            </a:r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/>
              <a:t>Show this slide and version number of lesson</a:t>
            </a:r>
            <a:endParaRPr lang="en-GB" sz="1800" dirty="0"/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>
                <a:highlight>
                  <a:srgbClr val="FFFF00"/>
                </a:highlight>
              </a:rPr>
              <a:t>List the main points </a:t>
            </a:r>
            <a:r>
              <a:rPr lang="en-AU" sz="1800" dirty="0"/>
              <a:t>(&lt;1 minute).</a:t>
            </a:r>
            <a:endParaRPr lang="en-GB" sz="1800" dirty="0"/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/>
              <a:t>Prepare a brief on two main points.</a:t>
            </a:r>
            <a:endParaRPr lang="en-GB" sz="1800" dirty="0"/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/>
              <a:t>Brief on one main point (&lt;1 minute per point).</a:t>
            </a:r>
            <a:endParaRPr lang="en-GB" sz="1800" dirty="0"/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>
                <a:highlight>
                  <a:srgbClr val="FFFF00"/>
                </a:highlight>
              </a:rPr>
              <a:t>Reflect and comment </a:t>
            </a:r>
            <a:r>
              <a:rPr lang="en-AU" sz="1800" dirty="0"/>
              <a:t>on reading (&lt;2 minute).</a:t>
            </a:r>
            <a:endParaRPr lang="en-GB" sz="1800" dirty="0"/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>
                <a:highlight>
                  <a:srgbClr val="FFFF00"/>
                </a:highlight>
              </a:rPr>
              <a:t>Compare content </a:t>
            </a:r>
            <a:r>
              <a:rPr lang="en-AU" sz="1800" dirty="0"/>
              <a:t>with other readings and external knowledge.</a:t>
            </a:r>
            <a:endParaRPr lang="en-GB" sz="1800" dirty="0"/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>
                <a:highlight>
                  <a:srgbClr val="FFFF00"/>
                </a:highlight>
              </a:rPr>
              <a:t>State why </a:t>
            </a:r>
            <a:r>
              <a:rPr lang="en-AU" sz="1800" dirty="0"/>
              <a:t>you think the reading was assigned to the module.</a:t>
            </a:r>
            <a:endParaRPr lang="en-GB" sz="1800" dirty="0"/>
          </a:p>
          <a:p>
            <a:pPr marL="914378" lvl="1" indent="-457189">
              <a:spcBef>
                <a:spcPts val="0"/>
              </a:spcBef>
              <a:buClrTx/>
              <a:buSzPct val="90000"/>
              <a:buFont typeface="+mj-lt"/>
              <a:buAutoNum type="arabicParenR"/>
            </a:pPr>
            <a:r>
              <a:rPr lang="en-AU" sz="1800" dirty="0">
                <a:highlight>
                  <a:srgbClr val="FFFF00"/>
                </a:highlight>
              </a:rPr>
              <a:t>Summarize</a:t>
            </a:r>
            <a:r>
              <a:rPr lang="en-AU" sz="1800" dirty="0"/>
              <a:t> lessons learned from module and indicate source of learning; e.g. readings, exercise, experience, etc. (&lt;2 minutes).</a:t>
            </a:r>
          </a:p>
          <a:p>
            <a:pPr marL="457189" indent="-457189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en-US" sz="2000" dirty="0"/>
              <a:t>Save as a PowerPoint file as Exercise5-3-abcd.pptx</a:t>
            </a:r>
          </a:p>
          <a:p>
            <a:pPr marL="457189" indent="-457189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en-US" sz="2000" dirty="0"/>
              <a:t>Post in the LinkedIn group</a:t>
            </a: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3E5D0-5B0D-4F37-92DC-431BE475F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5-</a:t>
            </a:r>
            <a:fld id="{EE4D99D7-585C-40C5-9BC7-AF03BB51452B}" type="slidenum">
              <a:rPr lang="en-US" altLang="zh-TW" smtClean="0"/>
              <a:pPr>
                <a:defRPr/>
              </a:pPr>
              <a:t>56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9432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577" y="247650"/>
            <a:ext cx="10524424" cy="838200"/>
          </a:xfrm>
        </p:spPr>
        <p:txBody>
          <a:bodyPr/>
          <a:lstStyle/>
          <a:p>
            <a:r>
              <a:rPr lang="en-US" sz="4400" dirty="0"/>
              <a:t>Brunei and Singapore student comments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34" y="1338714"/>
            <a:ext cx="10524424" cy="5029200"/>
          </a:xfrm>
        </p:spPr>
        <p:txBody>
          <a:bodyPr/>
          <a:lstStyle/>
          <a:p>
            <a:r>
              <a:rPr lang="en-US" sz="2000" dirty="0"/>
              <a:t>“I've learnt to look at problems using STP and generate ideas based on different perspectives”. ~ Engineer, ASTAR</a:t>
            </a:r>
            <a:endParaRPr lang="en-GB" sz="2000" dirty="0"/>
          </a:p>
          <a:p>
            <a:r>
              <a:rPr lang="en-US" sz="2000" dirty="0"/>
              <a:t>“Learnt systems thinking, critical thinking, holistic thinking, different perspectives, introduced broad coverage of SE”. ~ Engineer, DSO</a:t>
            </a:r>
            <a:endParaRPr lang="en-GB" sz="2000" dirty="0"/>
          </a:p>
          <a:p>
            <a:r>
              <a:rPr lang="en-US" sz="2000" dirty="0"/>
              <a:t>“The course teaches me on how to think holistically and manage ideals and using the tools to organize raw ideas and apply to dealing with problem”. ~ Engineering Officer, CSTRAD, MINDEF Brunei</a:t>
            </a:r>
            <a:endParaRPr lang="en-GB" sz="2000" dirty="0"/>
          </a:p>
          <a:p>
            <a:r>
              <a:rPr lang="en-US" sz="2000" dirty="0"/>
              <a:t>“Applying techniques learnt through exercises. Brainstorming techniques. Applying system thinking to real problems.” ~ Anonyms, NEA</a:t>
            </a:r>
            <a:endParaRPr lang="en-GB" sz="2000" dirty="0"/>
          </a:p>
          <a:p>
            <a:r>
              <a:rPr lang="en-US" sz="2000" dirty="0"/>
              <a:t>“Systematic concepts for identifying problems, brainstorming for solutions etc. N</a:t>
            </a:r>
            <a:r>
              <a:rPr lang="en-US" sz="2000" baseline="30000" dirty="0"/>
              <a:t>2</a:t>
            </a:r>
            <a:r>
              <a:rPr lang="en-US" sz="2000" dirty="0"/>
              <a:t> Chart, OARP, FRAT, SPARK are useful tools in Systems Engineering. More importantly, I have learnt new perspectives to look at a system - a Systems Thinking Perspectives (STP)” ~ AD, PUB 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D17DE-75C6-2760-FCC9-0FD9CE3F15DD}"/>
              </a:ext>
            </a:extLst>
          </p:cNvPr>
          <p:cNvSpPr txBox="1"/>
          <p:nvPr/>
        </p:nvSpPr>
        <p:spPr>
          <a:xfrm>
            <a:off x="10789920" y="6251446"/>
            <a:ext cx="1021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1B297A25-CC9C-4AB3-9662-29E230CE3B87}" type="slidenum">
              <a:rPr lang="en-GB" smtClean="0"/>
              <a:pPr algn="r"/>
              <a:t>57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9253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Grades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9625" y="1295400"/>
            <a:ext cx="8898556" cy="1219200"/>
          </a:xfrm>
        </p:spPr>
        <p:txBody>
          <a:bodyPr/>
          <a:lstStyle/>
          <a:p>
            <a:r>
              <a:rPr lang="en-US" sz="2400" dirty="0"/>
              <a:t>Initial grades match observed student </a:t>
            </a:r>
            <a:r>
              <a:rPr lang="en-US" sz="2400" dirty="0" err="1"/>
              <a:t>behaviour</a:t>
            </a:r>
            <a:endParaRPr lang="en-US" sz="2400" dirty="0"/>
          </a:p>
          <a:p>
            <a:r>
              <a:rPr lang="en-US" sz="2400" dirty="0"/>
              <a:t>Can be adjusted to curve by moving changing thresholds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36310911"/>
              </p:ext>
            </p:extLst>
          </p:nvPr>
        </p:nvGraphicFramePr>
        <p:xfrm>
          <a:off x="933450" y="226695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2991052"/>
              </p:ext>
            </p:extLst>
          </p:nvPr>
        </p:nvGraphicFramePr>
        <p:xfrm>
          <a:off x="5945806" y="234315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369560" y="6305550"/>
            <a:ext cx="6502400" cy="457200"/>
          </a:xfrm>
        </p:spPr>
        <p:txBody>
          <a:bodyPr/>
          <a:lstStyle/>
          <a:p>
            <a:pPr algn="r"/>
            <a:fld id="{AB584868-5076-4713-8587-3DED40B0E4F3}" type="slidenum">
              <a:rPr lang="en-GB" smtClean="0"/>
              <a:pPr algn="r"/>
              <a:t>58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91323" y="5037177"/>
            <a:ext cx="761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Split cognitive skills                                            Low cognitive skills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928E8-669B-3BC9-ED17-AFF937304690}"/>
              </a:ext>
            </a:extLst>
          </p:cNvPr>
          <p:cNvSpPr/>
          <p:nvPr/>
        </p:nvSpPr>
        <p:spPr bwMode="auto">
          <a:xfrm>
            <a:off x="2691764" y="4703624"/>
            <a:ext cx="142875" cy="2819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057694-7734-CFFD-3565-AB2E4DC0F059}"/>
              </a:ext>
            </a:extLst>
          </p:cNvPr>
          <p:cNvSpPr/>
          <p:nvPr/>
        </p:nvSpPr>
        <p:spPr bwMode="auto">
          <a:xfrm>
            <a:off x="7817468" y="4625697"/>
            <a:ext cx="142875" cy="2819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27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Purpose of the research</a:t>
            </a:r>
          </a:p>
          <a:p>
            <a:r>
              <a:rPr lang="en-US" sz="3200" dirty="0"/>
              <a:t>The multidisciplinary research</a:t>
            </a:r>
          </a:p>
          <a:p>
            <a:r>
              <a:rPr lang="en-US" sz="3200" dirty="0"/>
              <a:t>What to present for learning (not teach)</a:t>
            </a:r>
          </a:p>
          <a:p>
            <a:pPr lvl="1"/>
            <a:r>
              <a:rPr lang="en-US" sz="2800" dirty="0"/>
              <a:t>Some of the subsystems – conceptual</a:t>
            </a:r>
          </a:p>
          <a:p>
            <a:r>
              <a:rPr lang="en-US" sz="3200" dirty="0"/>
              <a:t> How to present it (pedagogy)</a:t>
            </a:r>
          </a:p>
          <a:p>
            <a:r>
              <a:rPr lang="en-US" sz="3200" dirty="0"/>
              <a:t>The prototypes and feedback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The 4% solution</a:t>
            </a:r>
          </a:p>
          <a:p>
            <a:r>
              <a:rPr lang="en-US" sz="3200" dirty="0"/>
              <a:t>Lessons learned</a:t>
            </a:r>
          </a:p>
          <a:p>
            <a:r>
              <a:rPr lang="en-US" sz="3200" dirty="0"/>
              <a:t>See if you can be part of that 4%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6531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72C9-4127-97DC-057F-DDC5772B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happened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F73D9-0B1E-FBF2-CC75-E74A4E97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257" y="1131887"/>
            <a:ext cx="10486943" cy="5562601"/>
          </a:xfrm>
        </p:spPr>
        <p:txBody>
          <a:bodyPr/>
          <a:lstStyle/>
          <a:p>
            <a:r>
              <a:rPr lang="en-US" sz="2800" dirty="0"/>
              <a:t>Outcomes</a:t>
            </a:r>
          </a:p>
          <a:p>
            <a:pPr lvl="1"/>
            <a:r>
              <a:rPr lang="en-US" sz="2400" dirty="0"/>
              <a:t>A journey spanning three continents and 20+ years</a:t>
            </a:r>
          </a:p>
          <a:p>
            <a:pPr lvl="1"/>
            <a:r>
              <a:rPr lang="en-US" sz="2400" dirty="0"/>
              <a:t>A set of requirements for creating outstanding systems engineers</a:t>
            </a:r>
          </a:p>
          <a:p>
            <a:pPr lvl="1"/>
            <a:r>
              <a:rPr lang="en-US" sz="2400" dirty="0"/>
              <a:t>New and innovative systems thinking and systems engineering tools</a:t>
            </a:r>
          </a:p>
          <a:p>
            <a:pPr lvl="1"/>
            <a:r>
              <a:rPr lang="en-US" sz="2400" dirty="0"/>
              <a:t>Lots of publications nobody seems to read</a:t>
            </a:r>
          </a:p>
          <a:p>
            <a:pPr lvl="2"/>
            <a:r>
              <a:rPr lang="en-US" sz="2000" dirty="0"/>
              <a:t>On my website and some on INCOSE’s, and some YouTube videos</a:t>
            </a:r>
          </a:p>
          <a:p>
            <a:pPr lvl="1"/>
            <a:r>
              <a:rPr lang="en-US" sz="2400" dirty="0"/>
              <a:t>A number of upset and uncomfortable systems engineers in INCOSE</a:t>
            </a:r>
          </a:p>
          <a:p>
            <a:pPr lvl="2"/>
            <a:r>
              <a:rPr lang="en-US" sz="2000" dirty="0"/>
              <a:t>Challenging assumptions, taking them out of their comfort zone</a:t>
            </a:r>
          </a:p>
          <a:p>
            <a:pPr lvl="1"/>
            <a:r>
              <a:rPr lang="en-US" sz="2400" dirty="0"/>
              <a:t>A paradigm shift</a:t>
            </a:r>
          </a:p>
          <a:p>
            <a:pPr lvl="1"/>
            <a:r>
              <a:rPr lang="en-US" sz="2400" dirty="0"/>
              <a:t>A prototype </a:t>
            </a:r>
            <a:r>
              <a:rPr lang="en-US" sz="2400" strike="sngStrike" dirty="0"/>
              <a:t>course</a:t>
            </a:r>
            <a:r>
              <a:rPr lang="en-US" sz="2400" dirty="0"/>
              <a:t> program</a:t>
            </a:r>
          </a:p>
          <a:p>
            <a:pPr lvl="2"/>
            <a:r>
              <a:rPr lang="en-US" sz="2000" dirty="0"/>
              <a:t>Began in December 2020, still running</a:t>
            </a:r>
          </a:p>
          <a:p>
            <a:pPr lvl="1"/>
            <a:r>
              <a:rPr lang="en-US" sz="2400" dirty="0"/>
              <a:t>Now mentoring a few potentially outstanding systems engineers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AU" sz="2800" dirty="0"/>
          </a:p>
        </p:txBody>
      </p:sp>
      <p:pic>
        <p:nvPicPr>
          <p:cNvPr id="4" name="Picture 2" descr="MCj04123520000[1]">
            <a:extLst>
              <a:ext uri="{FF2B5EF4-FFF2-40B4-BE49-F238E27FC236}">
                <a16:creationId xmlns:a16="http://schemas.microsoft.com/office/drawing/2014/main" id="{44ED4B5E-521A-994B-B68A-CD925A72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7"/>
            <a:ext cx="1891323" cy="475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33A54-FBEB-47D8-8585-236F4114D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283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42F7-C968-4B84-AD16-24F944FD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23" y="237080"/>
            <a:ext cx="10300677" cy="838200"/>
          </a:xfrm>
        </p:spPr>
        <p:txBody>
          <a:bodyPr/>
          <a:lstStyle/>
          <a:p>
            <a:r>
              <a:rPr lang="en-US" dirty="0"/>
              <a:t>Delivery: the 4% solution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2AA6-904D-46A8-A2CA-9F4312C80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168403"/>
            <a:ext cx="10300677" cy="5618161"/>
          </a:xfrm>
        </p:spPr>
        <p:txBody>
          <a:bodyPr/>
          <a:lstStyle/>
          <a:p>
            <a:r>
              <a:rPr lang="en-US" sz="1800" dirty="0"/>
              <a:t>No time limit (&gt;52 weeks)</a:t>
            </a:r>
          </a:p>
          <a:p>
            <a:r>
              <a:rPr lang="en-US" sz="1800" dirty="0"/>
              <a:t>New participants can join at any time</a:t>
            </a:r>
          </a:p>
          <a:p>
            <a:r>
              <a:rPr lang="en-US" sz="1800" dirty="0"/>
              <a:t>Synchronous live weekly Zoom scheduled group sessions (recorded for use as a resource)</a:t>
            </a:r>
          </a:p>
          <a:p>
            <a:pPr lvl="1"/>
            <a:r>
              <a:rPr lang="en-US" sz="1400" dirty="0"/>
              <a:t>Exercises emulate real-world</a:t>
            </a:r>
          </a:p>
          <a:p>
            <a:pPr lvl="1"/>
            <a:r>
              <a:rPr lang="en-US" sz="1400" dirty="0"/>
              <a:t>Exercise and knowledge readings presentations</a:t>
            </a:r>
          </a:p>
          <a:p>
            <a:pPr lvl="2"/>
            <a:r>
              <a:rPr lang="en-US" sz="1400" dirty="0"/>
              <a:t>Immediate correction on misinterpretations</a:t>
            </a:r>
          </a:p>
          <a:p>
            <a:pPr lvl="1"/>
            <a:r>
              <a:rPr lang="en-US" sz="1400" dirty="0"/>
              <a:t>Participant real-world problem discussions – out of the box experiences in other application domains</a:t>
            </a:r>
          </a:p>
          <a:p>
            <a:pPr lvl="1"/>
            <a:r>
              <a:rPr lang="en-US" sz="1400" dirty="0"/>
              <a:t>Learning by absorption fast tracks learning and experience</a:t>
            </a:r>
          </a:p>
          <a:p>
            <a:pPr lvl="1"/>
            <a:r>
              <a:rPr lang="en-US" sz="1400" dirty="0"/>
              <a:t>One-on-one sessions also available</a:t>
            </a:r>
          </a:p>
          <a:p>
            <a:r>
              <a:rPr lang="en-US" sz="1800" dirty="0"/>
              <a:t>Asynchronous short lectures</a:t>
            </a:r>
          </a:p>
          <a:p>
            <a:r>
              <a:rPr lang="en-US" sz="1800" dirty="0"/>
              <a:t>Asynchronous discussions in private LinkedIn group</a:t>
            </a:r>
          </a:p>
          <a:p>
            <a:pPr lvl="1"/>
            <a:r>
              <a:rPr lang="en-US" sz="1400" dirty="0"/>
              <a:t>Thinking time before responding</a:t>
            </a:r>
          </a:p>
          <a:p>
            <a:pPr lvl="1"/>
            <a:r>
              <a:rPr lang="en-US" sz="1400" dirty="0"/>
              <a:t>Notices of interest</a:t>
            </a:r>
          </a:p>
          <a:p>
            <a:pPr lvl="1"/>
            <a:r>
              <a:rPr lang="en-US" sz="1400" dirty="0"/>
              <a:t>References to additional material of interest, resource</a:t>
            </a:r>
          </a:p>
          <a:p>
            <a:r>
              <a:rPr lang="en-US" sz="1800" dirty="0"/>
              <a:t>Self-paced for individuals</a:t>
            </a:r>
          </a:p>
          <a:p>
            <a:pPr lvl="1"/>
            <a:r>
              <a:rPr lang="en-US" sz="1400" dirty="0"/>
              <a:t>Beware procrastination and use just-in-time</a:t>
            </a:r>
          </a:p>
          <a:p>
            <a:r>
              <a:rPr lang="en-US" sz="1800" dirty="0"/>
              <a:t>Good opportunity to extend personal network </a:t>
            </a:r>
          </a:p>
          <a:p>
            <a:r>
              <a:rPr lang="en-US" sz="1800" dirty="0"/>
              <a:t>Instructor becomes your coach and mentor ($50,000 value minimum)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A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D108A-7653-46F0-A144-31E712D9E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8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EAE6-E8B0-14CE-CB97-FE595910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architecture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2677-4FEC-C746-4E8A-7B036A19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2" y="1183542"/>
            <a:ext cx="11069255" cy="4943354"/>
          </a:xfrm>
        </p:spPr>
        <p:txBody>
          <a:bodyPr/>
          <a:lstStyle/>
          <a:p>
            <a:pPr algn="l" rtl="0" fontAlgn="base"/>
            <a:r>
              <a:rPr lang="en-US" sz="2400" b="1" i="0" dirty="0">
                <a:solidFill>
                  <a:srgbClr val="1E1E1E"/>
                </a:solidFill>
                <a:effectLst/>
                <a:latin typeface="inherit"/>
              </a:rPr>
              <a:t>The lectures</a:t>
            </a:r>
            <a:r>
              <a:rPr lang="en-US" sz="2400" b="0" i="0" dirty="0">
                <a:solidFill>
                  <a:srgbClr val="1E1E1E"/>
                </a:solidFill>
                <a:effectLst/>
                <a:latin typeface="Helvetica Neue"/>
              </a:rPr>
              <a:t> are self-paced so you can stop them and replay parts until you understand the content. This design is responsive to a few past participant comments that the lecture was too fast.</a:t>
            </a:r>
          </a:p>
          <a:p>
            <a:pPr algn="l" rtl="0" fontAlgn="base"/>
            <a:r>
              <a:rPr lang="en-US" sz="2400" b="1" i="0" dirty="0">
                <a:solidFill>
                  <a:srgbClr val="1E1E1E"/>
                </a:solidFill>
                <a:effectLst/>
                <a:latin typeface="inherit"/>
              </a:rPr>
              <a:t>The exercises</a:t>
            </a:r>
            <a:r>
              <a:rPr lang="en-US" sz="2400" b="0" i="0" dirty="0">
                <a:solidFill>
                  <a:srgbClr val="1E1E1E"/>
                </a:solidFill>
                <a:effectLst/>
                <a:latin typeface="Helvetica Neue"/>
              </a:rPr>
              <a:t> allow you to practice applying what you have learnt. You post your responses to the exercises in the Asynchronous Group. A good source of material to use as comparisons in the knowledge reading exercises can be found at </a:t>
            </a:r>
            <a:r>
              <a:rPr lang="en-US" sz="2400" b="0" i="0" u="none" strike="noStrike" dirty="0">
                <a:solidFill>
                  <a:srgbClr val="5087CA"/>
                </a:solidFill>
                <a:effectLst/>
                <a:latin typeface="inherit"/>
                <a:hlinkClick r:id="rId2"/>
              </a:rPr>
              <a:t>Researchgate.net</a:t>
            </a:r>
            <a:r>
              <a:rPr lang="en-US" sz="2400" b="0" i="0" dirty="0">
                <a:solidFill>
                  <a:srgbClr val="1E1E1E"/>
                </a:solidFill>
                <a:effectLst/>
                <a:latin typeface="Helvetica Neue"/>
              </a:rPr>
              <a:t> and </a:t>
            </a:r>
            <a:r>
              <a:rPr lang="en-US" sz="2400" b="0" i="0" u="none" strike="noStrike" dirty="0">
                <a:solidFill>
                  <a:srgbClr val="5087CA"/>
                </a:solidFill>
                <a:effectLst/>
                <a:latin typeface="inherit"/>
                <a:hlinkClick r:id="rId3"/>
              </a:rPr>
              <a:t>Google scholar</a:t>
            </a:r>
            <a:r>
              <a:rPr lang="en-US" sz="2400" b="0" i="0" dirty="0">
                <a:solidFill>
                  <a:srgbClr val="1E1E1E"/>
                </a:solidFill>
                <a:effectLst/>
                <a:latin typeface="Helvetica Neue"/>
              </a:rPr>
              <a:t>.</a:t>
            </a:r>
          </a:p>
          <a:p>
            <a:pPr algn="l" rtl="0" fontAlgn="base"/>
            <a:r>
              <a:rPr lang="en-US" sz="2400" b="1" i="0" dirty="0">
                <a:solidFill>
                  <a:srgbClr val="1E1E1E"/>
                </a:solidFill>
                <a:effectLst/>
                <a:latin typeface="inherit"/>
              </a:rPr>
              <a:t>The interaction</a:t>
            </a:r>
            <a:r>
              <a:rPr lang="en-US" sz="2400" b="0" i="0" dirty="0">
                <a:solidFill>
                  <a:srgbClr val="1E1E1E"/>
                </a:solidFill>
                <a:effectLst/>
                <a:latin typeface="Helvetica Neue"/>
              </a:rPr>
              <a:t> takes in two ways.</a:t>
            </a:r>
          </a:p>
          <a:p>
            <a:pPr lvl="1">
              <a:buClrTx/>
              <a:buSzPct val="90000"/>
              <a:buFont typeface="+mj-lt"/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Helvetica Neue"/>
              </a:rPr>
              <a:t>A live Zoom meeting once a week at the regularly scheduled time. It is focused on participant questions and a presentation/discussion of the exercises.</a:t>
            </a:r>
          </a:p>
          <a:p>
            <a:pPr lvl="1">
              <a:buClrTx/>
              <a:buSzPct val="90000"/>
              <a:buFont typeface="+mj-lt"/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Helvetica Neue"/>
              </a:rPr>
              <a:t>Questions and comments which are posted and answered in the asynchronous group within a specified time limit.</a:t>
            </a:r>
          </a:p>
          <a:p>
            <a:endParaRPr lang="en-A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9584B-AECC-8B66-3DB5-6C6B3C90B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016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B550-6BEF-E699-BF06-5D96FC8F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365" y="228600"/>
            <a:ext cx="10895635" cy="838200"/>
          </a:xfrm>
        </p:spPr>
        <p:txBody>
          <a:bodyPr/>
          <a:lstStyle/>
          <a:p>
            <a:r>
              <a:rPr lang="en-US" dirty="0"/>
              <a:t>Prototyping - results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E440-7B39-6D54-D8AE-1C877710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95400"/>
            <a:ext cx="10270602" cy="4561390"/>
          </a:xfrm>
        </p:spPr>
        <p:txBody>
          <a:bodyPr/>
          <a:lstStyle/>
          <a:p>
            <a:r>
              <a:rPr lang="en-US" sz="2400" dirty="0"/>
              <a:t>Prototype offered free in December 2020 and January 2021 to my past online students (who showed potential Type V characteristics), INCOSE and public via LinkedIn </a:t>
            </a:r>
          </a:p>
          <a:p>
            <a:r>
              <a:rPr lang="en-US" sz="2400" dirty="0"/>
              <a:t>10 initial expressions of interest</a:t>
            </a:r>
          </a:p>
          <a:p>
            <a:r>
              <a:rPr lang="en-US" sz="2400" dirty="0"/>
              <a:t>4 initial shows in the Zoom weekly sessions</a:t>
            </a:r>
          </a:p>
          <a:p>
            <a:r>
              <a:rPr lang="en-US" sz="2400" dirty="0"/>
              <a:t>No known INCOSE shows</a:t>
            </a:r>
          </a:p>
          <a:p>
            <a:r>
              <a:rPr lang="en-US" sz="2400" dirty="0"/>
              <a:t>4 joined during 2021 and 2022</a:t>
            </a:r>
          </a:p>
          <a:p>
            <a:r>
              <a:rPr lang="en-US" sz="2400" dirty="0"/>
              <a:t>3 dropped out</a:t>
            </a:r>
          </a:p>
          <a:p>
            <a:r>
              <a:rPr lang="en-US" sz="2400" dirty="0"/>
              <a:t>1 sort of active in alternate live session</a:t>
            </a:r>
          </a:p>
          <a:p>
            <a:r>
              <a:rPr lang="en-US" sz="2400" dirty="0"/>
              <a:t>1 graduated (did all the exercises) and drops in occasionally</a:t>
            </a:r>
          </a:p>
          <a:p>
            <a:endParaRPr lang="en-A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B7EE6-0340-85BE-7548-16FB9E73D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204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Purpose of the research</a:t>
            </a:r>
          </a:p>
          <a:p>
            <a:r>
              <a:rPr lang="en-US" sz="3200" dirty="0"/>
              <a:t>The multidisciplinary research</a:t>
            </a:r>
          </a:p>
          <a:p>
            <a:r>
              <a:rPr lang="en-US" sz="3200" dirty="0"/>
              <a:t>What to present for learning (not teach)</a:t>
            </a:r>
          </a:p>
          <a:p>
            <a:pPr lvl="1"/>
            <a:r>
              <a:rPr lang="en-US" sz="2800" dirty="0"/>
              <a:t>Some of the subsystems – conceptual</a:t>
            </a:r>
          </a:p>
          <a:p>
            <a:r>
              <a:rPr lang="en-US" sz="3200" dirty="0"/>
              <a:t> How to present it (pedagogy)</a:t>
            </a:r>
          </a:p>
          <a:p>
            <a:r>
              <a:rPr lang="en-US" sz="3200" dirty="0"/>
              <a:t>The prototypes and feedback</a:t>
            </a:r>
          </a:p>
          <a:p>
            <a:r>
              <a:rPr lang="en-US" sz="3200" dirty="0"/>
              <a:t>The 4% solution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Lessons learned</a:t>
            </a:r>
          </a:p>
          <a:p>
            <a:r>
              <a:rPr lang="en-US" sz="3200" dirty="0"/>
              <a:t>See if you can be part of that 4%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46620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CD34-93B7-9B66-2D7E-1B8B8345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2539-E579-06FF-DE8B-02693794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6" y="1299882"/>
            <a:ext cx="10300677" cy="4468620"/>
          </a:xfrm>
        </p:spPr>
        <p:txBody>
          <a:bodyPr/>
          <a:lstStyle/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It’s post-postgraduate</a:t>
            </a:r>
          </a:p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It’s not for everybody</a:t>
            </a:r>
          </a:p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Free doesn’t work</a:t>
            </a:r>
          </a:p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No need to complete an exercise before presenting it</a:t>
            </a:r>
          </a:p>
          <a:p>
            <a:pPr marL="533386" lvl="1" indent="0">
              <a:buClrTx/>
              <a:buSzPct val="90000"/>
              <a:buNone/>
            </a:pPr>
            <a:r>
              <a:rPr lang="en-US" sz="2000" dirty="0"/>
              <a:t>	It’s actually preferable not to</a:t>
            </a:r>
          </a:p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Students show progress quickly</a:t>
            </a:r>
          </a:p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Students need time to adjust</a:t>
            </a:r>
          </a:p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Too much content?</a:t>
            </a:r>
          </a:p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It can be a lot of fun as well as educational</a:t>
            </a:r>
          </a:p>
          <a:p>
            <a:pPr marL="742950" indent="-742950">
              <a:buClrTx/>
              <a:buSzPct val="90000"/>
              <a:buFont typeface="+mj-lt"/>
              <a:buAutoNum type="arabicPeriod"/>
            </a:pPr>
            <a:r>
              <a:rPr lang="en-US" sz="2400" dirty="0"/>
              <a:t>Further research needed to find optimal class size</a:t>
            </a:r>
          </a:p>
          <a:p>
            <a:endParaRPr lang="en-A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5445-33DD-5ACA-5632-4DE7D6723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955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F5C5-8D27-76CF-3DA9-2F43B45D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It’s post-postgraduate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F3E80-F0FA-535F-A198-CE1B6C10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513671" cy="4723435"/>
          </a:xfrm>
        </p:spPr>
        <p:txBody>
          <a:bodyPr/>
          <a:lstStyle/>
          <a:p>
            <a:r>
              <a:rPr lang="en-US" sz="2800" dirty="0"/>
              <a:t>Does not fit into semester or traditional cohort type of class</a:t>
            </a:r>
          </a:p>
          <a:p>
            <a:pPr lvl="1"/>
            <a:r>
              <a:rPr lang="en-US" sz="2400" dirty="0"/>
              <a:t>Hybrid of “master-apprentice” and classroom educational models</a:t>
            </a:r>
          </a:p>
          <a:p>
            <a:pPr lvl="1"/>
            <a:r>
              <a:rPr lang="en-US" sz="2400" dirty="0"/>
              <a:t>More than book learning</a:t>
            </a:r>
          </a:p>
          <a:p>
            <a:pPr lvl="1"/>
            <a:r>
              <a:rPr lang="en-US" sz="2400" dirty="0"/>
              <a:t>Most of the value is in the program architecture</a:t>
            </a:r>
          </a:p>
          <a:p>
            <a:pPr lvl="1"/>
            <a:r>
              <a:rPr lang="en-US" sz="2400" dirty="0"/>
              <a:t>Most traditional academics without real-world experience could not lead this class format</a:t>
            </a:r>
          </a:p>
          <a:p>
            <a:r>
              <a:rPr lang="en-US" sz="2800" dirty="0"/>
              <a:t>Participants can join at any time</a:t>
            </a:r>
          </a:p>
          <a:p>
            <a:pPr lvl="1"/>
            <a:r>
              <a:rPr lang="en-US" sz="2400" dirty="0"/>
              <a:t>Learning by immersion and iteration</a:t>
            </a:r>
          </a:p>
          <a:p>
            <a:r>
              <a:rPr lang="en-US" sz="2800" dirty="0"/>
              <a:t>Lots of shared real-world experience</a:t>
            </a:r>
          </a:p>
          <a:p>
            <a:pPr lvl="1"/>
            <a:r>
              <a:rPr lang="en-US" sz="2266" dirty="0"/>
              <a:t>In different domains</a:t>
            </a:r>
          </a:p>
          <a:p>
            <a:r>
              <a:rPr lang="en-US" sz="2800" dirty="0"/>
              <a:t>No firm ending date, it’s a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F6711-27C2-9A14-A666-9DEE60A44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745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31D9-D83F-7C18-2BCF-08164F6A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US" sz="6000" dirty="0"/>
              <a:t>It’s not for everybody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EF84-9DAE-6461-8130-14B50EB46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Instructors</a:t>
            </a:r>
          </a:p>
          <a:p>
            <a:pPr lvl="1"/>
            <a:r>
              <a:rPr lang="en-US" sz="2400" dirty="0"/>
              <a:t>Every session is different</a:t>
            </a:r>
          </a:p>
          <a:p>
            <a:pPr lvl="2"/>
            <a:r>
              <a:rPr lang="en-US" sz="2000" dirty="0"/>
              <a:t>Participant presentation, real-world problem, experiential stories, etc.</a:t>
            </a:r>
          </a:p>
          <a:p>
            <a:pPr lvl="1"/>
            <a:r>
              <a:rPr lang="en-US" sz="2400" dirty="0"/>
              <a:t>Need to be knowledgeable, experienced and able to guide the participants in reaching solutions (creating knowledge) rather than telling </a:t>
            </a:r>
          </a:p>
          <a:p>
            <a:pPr lvl="2"/>
            <a:r>
              <a:rPr lang="en-US" sz="2000" dirty="0"/>
              <a:t>Master-apprentice</a:t>
            </a:r>
          </a:p>
          <a:p>
            <a:r>
              <a:rPr lang="en-US" sz="2800" dirty="0"/>
              <a:t>Students/participants</a:t>
            </a:r>
          </a:p>
          <a:p>
            <a:pPr lvl="1"/>
            <a:r>
              <a:rPr lang="en-US" sz="2400" dirty="0"/>
              <a:t>High applicant rejection and initial drop out rate</a:t>
            </a:r>
          </a:p>
          <a:p>
            <a:pPr lvl="1"/>
            <a:r>
              <a:rPr lang="en-US" sz="2400" dirty="0"/>
              <a:t>Participants need the right aptitude and experience</a:t>
            </a:r>
          </a:p>
          <a:p>
            <a:pPr lvl="1"/>
            <a:r>
              <a:rPr lang="en-AU" sz="2400" dirty="0"/>
              <a:t>Participants need to be internally motivated to learn and succeed</a:t>
            </a:r>
          </a:p>
          <a:p>
            <a:pPr lvl="2"/>
            <a:r>
              <a:rPr lang="en-AU" sz="2000" dirty="0"/>
              <a:t>Not for minimum level of effort (MLE) students</a:t>
            </a:r>
          </a:p>
          <a:p>
            <a:endParaRPr lang="en-AU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E4402-42BB-8047-0D77-3B367C4B5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76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85A4-1905-DE2D-029B-44F2ADC7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11" y="228600"/>
            <a:ext cx="10734989" cy="838200"/>
          </a:xfrm>
        </p:spPr>
        <p:txBody>
          <a:bodyPr/>
          <a:lstStyle/>
          <a:p>
            <a:r>
              <a:rPr lang="en-US" dirty="0"/>
              <a:t>Mind the gap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2589-0D8E-E648-816D-A69229233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184868"/>
            <a:ext cx="11539960" cy="4114800"/>
          </a:xfrm>
        </p:spPr>
        <p:txBody>
          <a:bodyPr/>
          <a:lstStyle/>
          <a:p>
            <a:pPr marL="0" indent="0">
              <a:lnSpc>
                <a:spcPts val="1200"/>
              </a:lnSpc>
              <a:buNone/>
              <a:tabLst>
                <a:tab pos="-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CG Times"/>
              </a:rPr>
              <a:t> </a:t>
            </a:r>
            <a:endParaRPr lang="en-AU" sz="1800" dirty="0">
              <a:effectLst/>
              <a:ea typeface="Times New Roman" panose="02020603050405020304" pitchFamily="18" charset="0"/>
              <a:cs typeface="Univers 12p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971800" algn="ctr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CG Times"/>
              </a:rPr>
              <a:t>	</a:t>
            </a:r>
            <a:r>
              <a:rPr lang="en-US" sz="2400" dirty="0">
                <a:effectLst/>
                <a:ea typeface="Times New Roman" panose="02020603050405020304" pitchFamily="18" charset="0"/>
                <a:cs typeface="CG Times"/>
              </a:rPr>
              <a:t>                             Performance</a:t>
            </a:r>
            <a:r>
              <a:rPr lang="en-US" sz="2400" baseline="30000" dirty="0">
                <a:effectLst/>
                <a:ea typeface="Times New Roman" panose="02020603050405020304" pitchFamily="18" charset="0"/>
                <a:cs typeface="CG Times"/>
              </a:rPr>
              <a:t>[1]</a:t>
            </a:r>
            <a:r>
              <a:rPr lang="en-US" sz="2400" dirty="0">
                <a:effectLst/>
                <a:ea typeface="Times New Roman" panose="02020603050405020304" pitchFamily="18" charset="0"/>
                <a:cs typeface="CG Times"/>
              </a:rPr>
              <a:t> = </a:t>
            </a:r>
            <a:r>
              <a:rPr lang="en-US" sz="2400" dirty="0">
                <a:effectLst/>
                <a:ea typeface="Times New Roman" panose="02020603050405020304" pitchFamily="18" charset="0"/>
                <a:cs typeface="CG Times"/>
                <a:sym typeface="Symbol" panose="05050102010706020507" pitchFamily="18" charset="2"/>
              </a:rPr>
              <a:t> </a:t>
            </a:r>
            <a:r>
              <a:rPr lang="en-US" sz="2400" dirty="0">
                <a:effectLst/>
                <a:ea typeface="Times New Roman" panose="02020603050405020304" pitchFamily="18" charset="0"/>
                <a:cs typeface="CG Times"/>
              </a:rPr>
              <a:t>(Ability * Motivation)</a:t>
            </a:r>
            <a:endParaRPr lang="en-AU" sz="2400" dirty="0">
              <a:effectLst/>
              <a:ea typeface="Times New Roman" panose="02020603050405020304" pitchFamily="18" charset="0"/>
              <a:cs typeface="Univers 12p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971800" algn="ctr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CG Times"/>
              </a:rPr>
              <a:t>	                                               where,</a:t>
            </a:r>
            <a:endParaRPr lang="en-AU" sz="2400" dirty="0">
              <a:effectLst/>
              <a:ea typeface="Times New Roman" panose="02020603050405020304" pitchFamily="18" charset="0"/>
              <a:cs typeface="Univers 12p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971800" algn="ctr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CG Times"/>
              </a:rPr>
              <a:t>	                            Ability = </a:t>
            </a:r>
            <a:r>
              <a:rPr lang="en-US" sz="2400" dirty="0">
                <a:effectLst/>
                <a:ea typeface="Times New Roman" panose="02020603050405020304" pitchFamily="18" charset="0"/>
                <a:cs typeface="CG Times"/>
                <a:sym typeface="Symbol" panose="05050102010706020507" pitchFamily="18" charset="2"/>
              </a:rPr>
              <a:t></a:t>
            </a:r>
            <a:r>
              <a:rPr lang="en-US" sz="2400" dirty="0">
                <a:effectLst/>
                <a:ea typeface="Times New Roman" panose="02020603050405020304" pitchFamily="18" charset="0"/>
                <a:cs typeface="CG Times"/>
              </a:rPr>
              <a:t> (Aptitude * (Training + Experience))</a:t>
            </a:r>
            <a:endParaRPr lang="en-AU" sz="2400" dirty="0">
              <a:effectLst/>
              <a:ea typeface="Times New Roman" panose="02020603050405020304" pitchFamily="18" charset="0"/>
              <a:cs typeface="Univers 12p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-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CG Times"/>
              </a:rPr>
              <a:t> </a:t>
            </a:r>
            <a:endParaRPr lang="en-AU" sz="2400" dirty="0">
              <a:effectLst/>
              <a:ea typeface="Times New Roman" panose="02020603050405020304" pitchFamily="18" charset="0"/>
              <a:cs typeface="Univers 12pt"/>
            </a:endParaRP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-457200" algn="l"/>
              </a:tabLst>
            </a:pPr>
            <a:r>
              <a:rPr lang="en-US" sz="2000" b="1" dirty="0">
                <a:effectLst/>
                <a:ea typeface="Times New Roman" panose="02020603050405020304" pitchFamily="18" charset="0"/>
                <a:cs typeface="CG Times"/>
              </a:rPr>
              <a:t>Motivation</a:t>
            </a:r>
            <a:r>
              <a:rPr lang="en-US" sz="2000" dirty="0">
                <a:effectLst/>
                <a:ea typeface="Times New Roman" panose="02020603050405020304" pitchFamily="18" charset="0"/>
                <a:cs typeface="CG Times"/>
              </a:rPr>
              <a:t> is a function of attitude, experience, recognition and expectations.</a:t>
            </a:r>
            <a:endParaRPr lang="en-AU" sz="2000" dirty="0">
              <a:effectLst/>
              <a:ea typeface="Times New Roman" panose="02020603050405020304" pitchFamily="18" charset="0"/>
              <a:cs typeface="Univers 12pt"/>
            </a:endParaRP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-457200" algn="l"/>
              </a:tabLst>
            </a:pPr>
            <a:r>
              <a:rPr lang="en-US" sz="2000" b="1" dirty="0">
                <a:effectLst/>
                <a:ea typeface="Times New Roman" panose="02020603050405020304" pitchFamily="18" charset="0"/>
                <a:cs typeface="CG Times"/>
              </a:rPr>
              <a:t>Ability</a:t>
            </a:r>
            <a:r>
              <a:rPr lang="en-US" sz="2000" dirty="0">
                <a:effectLst/>
                <a:ea typeface="Times New Roman" panose="02020603050405020304" pitchFamily="18" charset="0"/>
                <a:cs typeface="CG Times"/>
              </a:rPr>
              <a:t> refers to how well a person can perform at the present time. If a person lacks the ability to accomplish a task, no amount of motivation or effort will lead to better performance</a:t>
            </a:r>
            <a:r>
              <a:rPr lang="en-US" sz="2000" baseline="30000" dirty="0">
                <a:effectLst/>
                <a:ea typeface="Times New Roman" panose="02020603050405020304" pitchFamily="18" charset="0"/>
                <a:cs typeface="CG Times"/>
              </a:rPr>
              <a:t>[2]</a:t>
            </a:r>
            <a:r>
              <a:rPr lang="en-US" sz="2000" dirty="0">
                <a:effectLst/>
                <a:ea typeface="Times New Roman" panose="02020603050405020304" pitchFamily="18" charset="0"/>
                <a:cs typeface="CG Times"/>
              </a:rPr>
              <a:t>.</a:t>
            </a:r>
            <a:endParaRPr lang="en-AU" sz="2000" dirty="0">
              <a:effectLst/>
              <a:ea typeface="Times New Roman" panose="02020603050405020304" pitchFamily="18" charset="0"/>
              <a:cs typeface="Univers 12pt"/>
            </a:endParaRP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-457200" algn="l"/>
              </a:tabLst>
            </a:pPr>
            <a:r>
              <a:rPr lang="en-US" sz="2000" b="1" dirty="0">
                <a:effectLst/>
                <a:ea typeface="Times New Roman" panose="02020603050405020304" pitchFamily="18" charset="0"/>
                <a:cs typeface="CG Times"/>
              </a:rPr>
              <a:t>Aptitude</a:t>
            </a:r>
            <a:r>
              <a:rPr lang="en-US" sz="2000" dirty="0">
                <a:effectLst/>
                <a:ea typeface="Times New Roman" panose="02020603050405020304" pitchFamily="18" charset="0"/>
                <a:cs typeface="CG Times"/>
              </a:rPr>
              <a:t> refers to whether an individual can be brought through training and experience to a specified level of ability.</a:t>
            </a:r>
            <a:endParaRPr lang="en-AU" sz="2000" dirty="0">
              <a:effectLst/>
              <a:ea typeface="Times New Roman" panose="02020603050405020304" pitchFamily="18" charset="0"/>
              <a:cs typeface="Univers 12p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-457200" algn="l"/>
              </a:tabLst>
            </a:pPr>
            <a:r>
              <a:rPr lang="en-US" sz="1400" spc="-15" dirty="0">
                <a:effectLst/>
                <a:ea typeface="Times New Roman" panose="02020603050405020304" pitchFamily="18" charset="0"/>
                <a:cs typeface="Univers 12pt"/>
              </a:rPr>
              <a:t>[1] Lawler, Edward E. III, </a:t>
            </a:r>
            <a:r>
              <a:rPr lang="en-US" sz="1400" i="1" spc="-15" dirty="0">
                <a:effectLst/>
                <a:ea typeface="Times New Roman" panose="02020603050405020304" pitchFamily="18" charset="0"/>
                <a:cs typeface="Univers 12pt"/>
              </a:rPr>
              <a:t>Motivation in Work Organizations</a:t>
            </a:r>
            <a:r>
              <a:rPr lang="en-US" sz="1400" spc="-15" dirty="0">
                <a:effectLst/>
                <a:ea typeface="Times New Roman" panose="02020603050405020304" pitchFamily="18" charset="0"/>
                <a:cs typeface="Univers 12pt"/>
              </a:rPr>
              <a:t>, Brooks/Cole Publishing Company, 1973, pp 8 - 9.</a:t>
            </a:r>
            <a:endParaRPr lang="en-AU" sz="1400" dirty="0">
              <a:ea typeface="Times New Roman" panose="02020603050405020304" pitchFamily="18" charset="0"/>
              <a:cs typeface="Univers 12p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-457200" algn="l"/>
              </a:tabLst>
            </a:pPr>
            <a:r>
              <a:rPr lang="en-US" sz="1400" spc="-15" dirty="0">
                <a:effectLst/>
                <a:ea typeface="Times New Roman" panose="02020603050405020304" pitchFamily="18" charset="0"/>
                <a:cs typeface="Univers 12pt"/>
              </a:rPr>
              <a:t>[2] Kast Fremont E., Rosenzweig James E., </a:t>
            </a:r>
            <a:r>
              <a:rPr lang="en-US" sz="1400" i="1" spc="-15" dirty="0">
                <a:effectLst/>
                <a:ea typeface="Times New Roman" panose="02020603050405020304" pitchFamily="18" charset="0"/>
                <a:cs typeface="Univers 12pt"/>
              </a:rPr>
              <a:t>Organization and Management A Systems and Contingency Approach</a:t>
            </a:r>
            <a:r>
              <a:rPr lang="en-US" sz="1400" spc="-15" dirty="0">
                <a:effectLst/>
                <a:ea typeface="Times New Roman" panose="02020603050405020304" pitchFamily="18" charset="0"/>
                <a:cs typeface="Univers 12pt"/>
              </a:rPr>
              <a:t>, McGraw--Hill Book Company, Third Edition, 1979, p 246.</a:t>
            </a:r>
            <a:endParaRPr lang="en-AU" sz="1400" dirty="0">
              <a:effectLst/>
              <a:ea typeface="Times New Roman" panose="02020603050405020304" pitchFamily="18" charset="0"/>
              <a:cs typeface="Univers 12pt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EDF8E-E9A7-8BBA-C297-3FB9F608E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47959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D801-471E-73B6-33E9-D6A40CDD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Free doesn’t work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0CD5C-0721-1C9D-8626-CF59CC63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Motivation varies according the circumstances</a:t>
            </a:r>
          </a:p>
          <a:p>
            <a:r>
              <a:rPr lang="en-US" sz="3600" dirty="0"/>
              <a:t>Interested lurkers in early days</a:t>
            </a:r>
          </a:p>
          <a:p>
            <a:r>
              <a:rPr lang="en-US" sz="3600" dirty="0"/>
              <a:t>Finance is a motivator (a tangible incentive)</a:t>
            </a:r>
          </a:p>
          <a:p>
            <a:pPr lvl="1"/>
            <a:r>
              <a:rPr lang="en-US" sz="3066" dirty="0"/>
              <a:t>Enough $$$ to make it serious</a:t>
            </a:r>
          </a:p>
          <a:p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852E5-C40C-398A-5F32-0924402A7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80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90BA-0285-A206-A77A-0D3DF2F1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18" y="228600"/>
            <a:ext cx="10913728" cy="838200"/>
          </a:xfrm>
        </p:spPr>
        <p:txBody>
          <a:bodyPr/>
          <a:lstStyle/>
          <a:p>
            <a:r>
              <a:rPr lang="en-US" sz="3600" dirty="0"/>
              <a:t>No need to complete an exercise before presenting it</a:t>
            </a:r>
            <a:endParaRPr lang="en-A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89E0-3AE9-6DB1-A26B-9482E0DB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49" y="1214377"/>
            <a:ext cx="11103979" cy="4688712"/>
          </a:xfrm>
        </p:spPr>
        <p:txBody>
          <a:bodyPr/>
          <a:lstStyle/>
          <a:p>
            <a:r>
              <a:rPr lang="en-US" sz="2800" dirty="0"/>
              <a:t>Exercises are designed to emulate real world of iteration</a:t>
            </a:r>
          </a:p>
          <a:p>
            <a:r>
              <a:rPr lang="en-US" sz="2800" dirty="0"/>
              <a:t>Some outstanding systems engineers prioritize and work iteratively until schedule is exhausted</a:t>
            </a:r>
          </a:p>
          <a:p>
            <a:r>
              <a:rPr lang="en-US" sz="2800" dirty="0"/>
              <a:t>Live classroom exercises are only the first iteration</a:t>
            </a:r>
          </a:p>
          <a:p>
            <a:r>
              <a:rPr lang="en-US" sz="2800" dirty="0"/>
              <a:t>Students begin by spending lots of time to complete the exercise</a:t>
            </a:r>
          </a:p>
          <a:p>
            <a:r>
              <a:rPr lang="en-US" sz="2800" dirty="0"/>
              <a:t>Students need to learn to present ‘work in progress’ even when the way forward is clear </a:t>
            </a:r>
          </a:p>
          <a:p>
            <a:endParaRPr lang="en-US" sz="2800" dirty="0"/>
          </a:p>
          <a:p>
            <a:endParaRPr lang="en-AU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C8500-5C32-E614-D6B7-F9692B9E1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69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7385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Purpose of the research</a:t>
            </a:r>
          </a:p>
          <a:p>
            <a:r>
              <a:rPr lang="en-US" sz="3200" dirty="0"/>
              <a:t>The multidisciplinary research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What to present for learning (not teach)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Some of the subsystems – conceptual</a:t>
            </a:r>
          </a:p>
          <a:p>
            <a:r>
              <a:rPr lang="en-US" sz="3200" dirty="0"/>
              <a:t> How to present it (pedagogy)</a:t>
            </a:r>
          </a:p>
          <a:p>
            <a:r>
              <a:rPr lang="en-US" sz="3200" dirty="0"/>
              <a:t>The prototypes and feedback</a:t>
            </a:r>
          </a:p>
          <a:p>
            <a:r>
              <a:rPr lang="en-US" sz="3200" dirty="0"/>
              <a:t>The 4% solution</a:t>
            </a:r>
          </a:p>
          <a:p>
            <a:r>
              <a:rPr lang="en-US" sz="3200" dirty="0"/>
              <a:t>Lessons learned</a:t>
            </a:r>
          </a:p>
          <a:p>
            <a:r>
              <a:rPr lang="en-US" sz="3200" dirty="0"/>
              <a:t>See if you can be part of that 4%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87003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86F3-E7F0-BEB0-8BEC-E4B28DF9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5400" dirty="0"/>
            </a:br>
            <a:r>
              <a:rPr lang="en-US" sz="5400" dirty="0"/>
              <a:t>Students show progress quickly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9B173-6F69-B556-2F97-CE352EDC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Feedback is provided on content, correctness of content, presentation graphics and layout</a:t>
            </a:r>
          </a:p>
          <a:p>
            <a:r>
              <a:rPr lang="en-US" sz="2800" dirty="0"/>
              <a:t>Exercises emphasize iteration and repetition</a:t>
            </a:r>
          </a:p>
          <a:p>
            <a:r>
              <a:rPr lang="en-US" sz="2800" dirty="0"/>
              <a:t>Sometimes alternate ways of presenting the information are discussed</a:t>
            </a:r>
          </a:p>
          <a:p>
            <a:pPr lvl="1"/>
            <a:r>
              <a:rPr lang="en-US" sz="2400" dirty="0"/>
              <a:t>E.g. bar charts vs. </a:t>
            </a:r>
            <a:r>
              <a:rPr lang="en-US" sz="2400" dirty="0" err="1"/>
              <a:t>Kiviat</a:t>
            </a:r>
            <a:r>
              <a:rPr lang="en-US" sz="2400" dirty="0"/>
              <a:t> (radar) plots</a:t>
            </a:r>
          </a:p>
          <a:p>
            <a:r>
              <a:rPr lang="en-US" sz="2800" dirty="0"/>
              <a:t>Students can compare their presentations made in later sessions with those in earlier sessions</a:t>
            </a:r>
          </a:p>
          <a:p>
            <a:endParaRPr lang="en-US" sz="2800" dirty="0"/>
          </a:p>
          <a:p>
            <a:endParaRPr lang="en-AU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B6FD6-8E39-4D6E-A22E-5C692CD0B4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70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62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186C-E497-2E9A-D03F-B1F66AD2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Students need time to adjust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5E7C-DFB7-728C-0016-37002C15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300677" cy="4457218"/>
          </a:xfrm>
        </p:spPr>
        <p:txBody>
          <a:bodyPr/>
          <a:lstStyle/>
          <a:p>
            <a:r>
              <a:rPr lang="en-US" sz="2400" dirty="0"/>
              <a:t>Students are mired in academic paradigm with respect to exercises; this is a different paradigm containing some real-world emulation </a:t>
            </a:r>
          </a:p>
          <a:p>
            <a:pPr lvl="1"/>
            <a:r>
              <a:rPr lang="en-US" sz="2000" dirty="0"/>
              <a:t>Iterative approach to exercises</a:t>
            </a:r>
          </a:p>
          <a:p>
            <a:pPr lvl="1"/>
            <a:r>
              <a:rPr lang="en-US" sz="2000" dirty="0"/>
              <a:t>Exercises are optional although not doing them reduces learning effectiveness</a:t>
            </a:r>
          </a:p>
          <a:p>
            <a:pPr lvl="1"/>
            <a:r>
              <a:rPr lang="en-US" sz="2000" dirty="0"/>
              <a:t>Work, family and other commitments don’t affect learning (as long as participant attends, even without presenting)</a:t>
            </a:r>
          </a:p>
          <a:p>
            <a:r>
              <a:rPr lang="en-US" sz="2400" dirty="0"/>
              <a:t>Mistakes are learning opportunities and provide discussion points</a:t>
            </a:r>
          </a:p>
          <a:p>
            <a:r>
              <a:rPr lang="en-US" sz="2400" dirty="0"/>
              <a:t>The best presentations are those that provide lots of learning opportunities</a:t>
            </a:r>
          </a:p>
          <a:p>
            <a:r>
              <a:rPr lang="en-AU" sz="2400" dirty="0"/>
              <a:t>Readings are not meant to be read from start to finish, they should be scanned iteratively, gaining more understanding in each iteration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6C313-E259-4400-B4E2-EF3F5555D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451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39D1-00E1-9E0F-ADEA-FEFA25D4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Too much content?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D37F-9B47-9E25-C6F0-8E3621C1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10452538" cy="4537841"/>
          </a:xfrm>
        </p:spPr>
        <p:txBody>
          <a:bodyPr/>
          <a:lstStyle/>
          <a:p>
            <a:r>
              <a:rPr lang="en-US" sz="2400" dirty="0"/>
              <a:t>Traditional ten modules at beginning</a:t>
            </a:r>
          </a:p>
          <a:p>
            <a:pPr lvl="1"/>
            <a:r>
              <a:rPr lang="en-US" sz="2000" dirty="0"/>
              <a:t>A module may have several parts</a:t>
            </a:r>
          </a:p>
          <a:p>
            <a:pPr lvl="1"/>
            <a:r>
              <a:rPr lang="en-US" sz="2000" dirty="0"/>
              <a:t>Each part of a module may have more than one exercise</a:t>
            </a:r>
          </a:p>
          <a:p>
            <a:pPr lvl="1"/>
            <a:r>
              <a:rPr lang="en-US" sz="2000" dirty="0"/>
              <a:t>Modules contain an introductory lecture and in-depth readings. </a:t>
            </a:r>
          </a:p>
          <a:p>
            <a:pPr lvl="1"/>
            <a:r>
              <a:rPr lang="en-US" sz="2000" dirty="0"/>
              <a:t>Website is designed for impact</a:t>
            </a:r>
          </a:p>
          <a:p>
            <a:r>
              <a:rPr lang="en-US" sz="2400" dirty="0"/>
              <a:t>Pure systems engineering changed from two modules to a separate prerequisite program</a:t>
            </a:r>
          </a:p>
          <a:p>
            <a:pPr lvl="1"/>
            <a:r>
              <a:rPr lang="en-US" sz="2000" dirty="0"/>
              <a:t>Two modules were not enough</a:t>
            </a:r>
          </a:p>
          <a:p>
            <a:pPr lvl="1"/>
            <a:r>
              <a:rPr lang="en-US" sz="2000" dirty="0"/>
              <a:t>Creating Outstanding Problem Solvers</a:t>
            </a:r>
          </a:p>
          <a:p>
            <a:r>
              <a:rPr lang="en-US" sz="2400" dirty="0"/>
              <a:t>Flexible content</a:t>
            </a:r>
          </a:p>
          <a:p>
            <a:pPr lvl="1"/>
            <a:r>
              <a:rPr lang="en-US" sz="2000" dirty="0"/>
              <a:t>Need in depth additional optional module on a SETA activity, one can be developed to order and becomes a resource</a:t>
            </a:r>
          </a:p>
          <a:p>
            <a:pPr lvl="2"/>
            <a:r>
              <a:rPr lang="en-US" sz="1467" dirty="0"/>
              <a:t>E.g. a module on requirements in depth</a:t>
            </a:r>
          </a:p>
          <a:p>
            <a:pPr lvl="2"/>
            <a:r>
              <a:rPr lang="en-US" sz="1467" dirty="0"/>
              <a:t>E.g. a module on bringing systems engineering into an organization</a:t>
            </a:r>
          </a:p>
          <a:p>
            <a:pPr lvl="2"/>
            <a:endParaRPr lang="en-US" sz="1467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A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D5E68-C459-4C07-4EF5-50C872BF9D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72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287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Purpose of the research</a:t>
            </a:r>
          </a:p>
          <a:p>
            <a:r>
              <a:rPr lang="en-US" sz="3200" dirty="0"/>
              <a:t>The multidisciplinary research</a:t>
            </a:r>
          </a:p>
          <a:p>
            <a:r>
              <a:rPr lang="en-US" sz="3200" dirty="0"/>
              <a:t>What to present for learning (not teach)</a:t>
            </a:r>
          </a:p>
          <a:p>
            <a:pPr lvl="1"/>
            <a:r>
              <a:rPr lang="en-US" sz="2800" dirty="0"/>
              <a:t>Some of the subsystems – conceptual</a:t>
            </a:r>
          </a:p>
          <a:p>
            <a:r>
              <a:rPr lang="en-US" sz="3200" dirty="0"/>
              <a:t> How to present it (pedagogy)</a:t>
            </a:r>
          </a:p>
          <a:p>
            <a:r>
              <a:rPr lang="en-US" sz="3200" dirty="0"/>
              <a:t>The prototypes and feedback</a:t>
            </a:r>
          </a:p>
          <a:p>
            <a:r>
              <a:rPr lang="en-US" sz="3200" dirty="0"/>
              <a:t>The 4% solution</a:t>
            </a:r>
          </a:p>
          <a:p>
            <a:r>
              <a:rPr lang="en-US" sz="3200" dirty="0"/>
              <a:t>Lessons learned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See if you can be part of that 4%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13423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6023-BCC7-9990-AC94-5AE0F80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23" y="314410"/>
            <a:ext cx="10300677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Ratio of systems engineers, good and outstanding systems engineers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EFA32B-6728-79A9-906F-7DBC83D0D6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2818" y="1312037"/>
          <a:ext cx="10876548" cy="445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B5EBD-BB50-C1D4-DE29-88AD1ABB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74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C31DF-1547-EB75-E65D-D80595E4CED2}"/>
              </a:ext>
            </a:extLst>
          </p:cNvPr>
          <p:cNvSpPr txBox="1"/>
          <p:nvPr/>
        </p:nvSpPr>
        <p:spPr>
          <a:xfrm>
            <a:off x="1066800" y="5545963"/>
            <a:ext cx="476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Numbers: estimated base on Pareto principle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12239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3DB651-1E63-EA88-C183-6BA68807E48C}"/>
              </a:ext>
            </a:extLst>
          </p:cNvPr>
          <p:cNvSpPr/>
          <p:nvPr/>
        </p:nvSpPr>
        <p:spPr bwMode="auto">
          <a:xfrm>
            <a:off x="10449937" y="4144414"/>
            <a:ext cx="914400" cy="20992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46023-BCC7-9990-AC94-5AE0F80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04" y="269194"/>
            <a:ext cx="10300677" cy="838200"/>
          </a:xfrm>
        </p:spPr>
        <p:txBody>
          <a:bodyPr>
            <a:normAutofit/>
          </a:bodyPr>
          <a:lstStyle/>
          <a:p>
            <a:r>
              <a:rPr lang="en-US" sz="4000" dirty="0"/>
              <a:t>One path forward (“what”)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B5EBD-BB50-C1D4-DE29-88AD1ABB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75</a:t>
            </a:fld>
            <a:endParaRPr lang="en-AU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EE24CEC-EA39-92F3-82E8-3996E081757F}"/>
              </a:ext>
            </a:extLst>
          </p:cNvPr>
          <p:cNvSpPr/>
          <p:nvPr/>
        </p:nvSpPr>
        <p:spPr bwMode="auto">
          <a:xfrm>
            <a:off x="729977" y="1492663"/>
            <a:ext cx="3036659" cy="2401824"/>
          </a:xfrm>
          <a:prstGeom prst="wedgeRectCallout">
            <a:avLst>
              <a:gd name="adj1" fmla="val 98183"/>
              <a:gd name="adj2" fmla="val 45881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Advanced training in </a:t>
            </a:r>
            <a:r>
              <a:rPr lang="en-US" b="1" dirty="0">
                <a:latin typeface="Tahoma" pitchFamily="34" charset="0"/>
                <a:cs typeface="Arial" charset="0"/>
              </a:rPr>
              <a:t>applied </a:t>
            </a:r>
            <a:r>
              <a:rPr lang="en-US" dirty="0">
                <a:latin typeface="Tahoma" pitchFamily="34" charset="0"/>
                <a:cs typeface="Arial" charset="0"/>
              </a:rPr>
              <a:t>systems engineering,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project management,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some training in </a:t>
            </a:r>
            <a:r>
              <a:rPr lang="en-US" b="1" dirty="0">
                <a:latin typeface="Tahoma" pitchFamily="34" charset="0"/>
                <a:cs typeface="Arial" charset="0"/>
              </a:rPr>
              <a:t>pure</a:t>
            </a:r>
            <a:r>
              <a:rPr lang="en-US" dirty="0">
                <a:latin typeface="Tahoma" pitchFamily="34" charset="0"/>
                <a:cs typeface="Arial" charset="0"/>
              </a:rPr>
              <a:t> systems engineering,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 experience,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 pitchFamily="34" charset="0"/>
                <a:cs typeface="Arial" charset="0"/>
              </a:rPr>
              <a:t>degrees, etc.</a:t>
            </a:r>
            <a:endParaRPr lang="en-AU" dirty="0">
              <a:latin typeface="Tahoma" pitchFamily="34" charset="0"/>
              <a:cs typeface="Arial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FC777CD-F252-53B6-8E06-11B890EA4490}"/>
              </a:ext>
            </a:extLst>
          </p:cNvPr>
          <p:cNvSpPr/>
          <p:nvPr/>
        </p:nvSpPr>
        <p:spPr bwMode="auto">
          <a:xfrm>
            <a:off x="326486" y="4279756"/>
            <a:ext cx="2950032" cy="1302882"/>
          </a:xfrm>
          <a:prstGeom prst="wedgeRectCallout">
            <a:avLst>
              <a:gd name="adj1" fmla="val 89868"/>
              <a:gd name="adj2" fmla="val 29199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Basic training in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applied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systems engineering,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e.g. CSEP </a:t>
            </a:r>
            <a:r>
              <a:rPr lang="en-US" dirty="0">
                <a:latin typeface="Tahoma" pitchFamily="34" charset="0"/>
                <a:cs typeface="Arial" charset="0"/>
              </a:rPr>
              <a:t>knowledge,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etc.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74A77BD-85A6-9D11-428E-914B7BB15B12}"/>
              </a:ext>
            </a:extLst>
          </p:cNvPr>
          <p:cNvSpPr/>
          <p:nvPr/>
        </p:nvSpPr>
        <p:spPr bwMode="auto">
          <a:xfrm>
            <a:off x="4356369" y="1241878"/>
            <a:ext cx="2984986" cy="1680425"/>
          </a:xfrm>
          <a:prstGeom prst="wedgeRectCallout">
            <a:avLst>
              <a:gd name="adj1" fmla="val 74215"/>
              <a:gd name="adj2" fmla="val -34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Advanced training in 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pure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systems engineering,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Project management,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Lots more experience, 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mentored</a:t>
            </a:r>
            <a:endParaRPr kumimoji="0" lang="en-A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12173-D3C6-C433-E131-7022113236AB}"/>
              </a:ext>
            </a:extLst>
          </p:cNvPr>
          <p:cNvSpPr txBox="1"/>
          <p:nvPr/>
        </p:nvSpPr>
        <p:spPr>
          <a:xfrm>
            <a:off x="4356369" y="4601615"/>
            <a:ext cx="2603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Systems engineers</a:t>
            </a:r>
            <a:endParaRPr lang="en-A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8F9B9-D115-6224-C899-B03914DD73AF}"/>
              </a:ext>
            </a:extLst>
          </p:cNvPr>
          <p:cNvSpPr txBox="1"/>
          <p:nvPr/>
        </p:nvSpPr>
        <p:spPr>
          <a:xfrm>
            <a:off x="6748942" y="2991890"/>
            <a:ext cx="312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Good systems engineers</a:t>
            </a:r>
            <a:endParaRPr lang="en-AU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1803C-762F-BC21-C7E0-94049B71885B}"/>
              </a:ext>
            </a:extLst>
          </p:cNvPr>
          <p:cNvSpPr txBox="1"/>
          <p:nvPr/>
        </p:nvSpPr>
        <p:spPr>
          <a:xfrm>
            <a:off x="8373850" y="1186691"/>
            <a:ext cx="198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Outstanding systems engineers</a:t>
            </a:r>
            <a:endParaRPr lang="en-AU" sz="2400" dirty="0"/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7047460E-57A4-D575-3880-1576068DBFDF}"/>
              </a:ext>
            </a:extLst>
          </p:cNvPr>
          <p:cNvSpPr/>
          <p:nvPr/>
        </p:nvSpPr>
        <p:spPr bwMode="auto">
          <a:xfrm>
            <a:off x="5222239" y="2922303"/>
            <a:ext cx="1585231" cy="1736376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E8B50735-054A-4FF6-7365-773699A13D44}"/>
              </a:ext>
            </a:extLst>
          </p:cNvPr>
          <p:cNvSpPr/>
          <p:nvPr/>
        </p:nvSpPr>
        <p:spPr bwMode="auto">
          <a:xfrm>
            <a:off x="8050624" y="1564735"/>
            <a:ext cx="567098" cy="1525899"/>
          </a:xfrm>
          <a:prstGeom prst="ben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E05799-0DE5-63AF-4C85-ED619D75B7C0}"/>
              </a:ext>
            </a:extLst>
          </p:cNvPr>
          <p:cNvSpPr/>
          <p:nvPr/>
        </p:nvSpPr>
        <p:spPr bwMode="auto">
          <a:xfrm>
            <a:off x="10459458" y="3631285"/>
            <a:ext cx="914400" cy="52640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E23811-C616-1E7F-7CEE-2AEDB002A968}"/>
              </a:ext>
            </a:extLst>
          </p:cNvPr>
          <p:cNvSpPr/>
          <p:nvPr/>
        </p:nvSpPr>
        <p:spPr bwMode="auto">
          <a:xfrm>
            <a:off x="10459458" y="4144415"/>
            <a:ext cx="914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9BED7A-FB30-7529-32FD-90A4CCA356CD}"/>
              </a:ext>
            </a:extLst>
          </p:cNvPr>
          <p:cNvSpPr/>
          <p:nvPr/>
        </p:nvSpPr>
        <p:spPr bwMode="auto">
          <a:xfrm>
            <a:off x="10440416" y="3429000"/>
            <a:ext cx="914400" cy="22008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580890-F671-4E63-CD93-997695155C90}"/>
              </a:ext>
            </a:extLst>
          </p:cNvPr>
          <p:cNvSpPr/>
          <p:nvPr/>
        </p:nvSpPr>
        <p:spPr bwMode="auto">
          <a:xfrm>
            <a:off x="10459458" y="1310497"/>
            <a:ext cx="914400" cy="272734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815BE9-E3CF-C57C-0274-009559AA5EF1}"/>
              </a:ext>
            </a:extLst>
          </p:cNvPr>
          <p:cNvSpPr txBox="1"/>
          <p:nvPr/>
        </p:nvSpPr>
        <p:spPr>
          <a:xfrm>
            <a:off x="10354027" y="2225590"/>
            <a:ext cx="110799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gap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98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5" grpId="0"/>
      <p:bldP spid="16" grpId="0"/>
      <p:bldP spid="19" grpId="0" animBg="1"/>
      <p:bldP spid="20" grpId="0" animBg="1"/>
      <p:bldP spid="25" grpId="0" animBg="1"/>
      <p:bldP spid="27" grpId="0" animBg="1"/>
      <p:bldP spid="28" grpId="0" animBg="1"/>
      <p:bldP spid="24" grpId="0" animBg="1"/>
      <p:bldP spid="3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3DB651-1E63-EA88-C183-6BA68807E48C}"/>
              </a:ext>
            </a:extLst>
          </p:cNvPr>
          <p:cNvSpPr/>
          <p:nvPr/>
        </p:nvSpPr>
        <p:spPr bwMode="auto">
          <a:xfrm>
            <a:off x="10449937" y="4144414"/>
            <a:ext cx="914400" cy="20992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46023-BCC7-9990-AC94-5AE0F80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04" y="269194"/>
            <a:ext cx="10300677" cy="838200"/>
          </a:xfrm>
        </p:spPr>
        <p:txBody>
          <a:bodyPr>
            <a:noAutofit/>
          </a:bodyPr>
          <a:lstStyle/>
          <a:p>
            <a:r>
              <a:rPr lang="en-US" sz="5400" dirty="0"/>
              <a:t>Can you cross the gap?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B5EBD-BB50-C1D4-DE29-88AD1ABB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8BF87-8E19-4376-9BB0-96A21D2B7B6C}" type="slidenum">
              <a:rPr lang="en-AU" smtClean="0"/>
              <a:t>76</a:t>
            </a:fld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12173-D3C6-C433-E131-7022113236AB}"/>
              </a:ext>
            </a:extLst>
          </p:cNvPr>
          <p:cNvSpPr txBox="1"/>
          <p:nvPr/>
        </p:nvSpPr>
        <p:spPr>
          <a:xfrm>
            <a:off x="4356369" y="4601615"/>
            <a:ext cx="2603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Systems engineers</a:t>
            </a:r>
            <a:endParaRPr lang="en-A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8F9B9-D115-6224-C899-B03914DD73AF}"/>
              </a:ext>
            </a:extLst>
          </p:cNvPr>
          <p:cNvSpPr txBox="1"/>
          <p:nvPr/>
        </p:nvSpPr>
        <p:spPr>
          <a:xfrm>
            <a:off x="6748942" y="2991890"/>
            <a:ext cx="312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Good systems engineers</a:t>
            </a:r>
            <a:endParaRPr lang="en-AU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1803C-762F-BC21-C7E0-94049B71885B}"/>
              </a:ext>
            </a:extLst>
          </p:cNvPr>
          <p:cNvSpPr txBox="1"/>
          <p:nvPr/>
        </p:nvSpPr>
        <p:spPr>
          <a:xfrm>
            <a:off x="8373850" y="1186691"/>
            <a:ext cx="198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Outstanding systems engineers</a:t>
            </a:r>
            <a:endParaRPr lang="en-AU" sz="2400" dirty="0"/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7047460E-57A4-D575-3880-1576068DBFDF}"/>
              </a:ext>
            </a:extLst>
          </p:cNvPr>
          <p:cNvSpPr/>
          <p:nvPr/>
        </p:nvSpPr>
        <p:spPr bwMode="auto">
          <a:xfrm>
            <a:off x="5222239" y="2922303"/>
            <a:ext cx="1585231" cy="1736376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E8B50735-054A-4FF6-7365-773699A13D44}"/>
              </a:ext>
            </a:extLst>
          </p:cNvPr>
          <p:cNvSpPr/>
          <p:nvPr/>
        </p:nvSpPr>
        <p:spPr bwMode="auto">
          <a:xfrm>
            <a:off x="8050624" y="1564735"/>
            <a:ext cx="567098" cy="1525899"/>
          </a:xfrm>
          <a:prstGeom prst="ben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E05799-0DE5-63AF-4C85-ED619D75B7C0}"/>
              </a:ext>
            </a:extLst>
          </p:cNvPr>
          <p:cNvSpPr/>
          <p:nvPr/>
        </p:nvSpPr>
        <p:spPr bwMode="auto">
          <a:xfrm>
            <a:off x="10459458" y="3631285"/>
            <a:ext cx="914400" cy="52640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E23811-C616-1E7F-7CEE-2AEDB002A968}"/>
              </a:ext>
            </a:extLst>
          </p:cNvPr>
          <p:cNvSpPr/>
          <p:nvPr/>
        </p:nvSpPr>
        <p:spPr bwMode="auto">
          <a:xfrm>
            <a:off x="10459458" y="4144415"/>
            <a:ext cx="914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9BED7A-FB30-7529-32FD-90A4CCA356CD}"/>
              </a:ext>
            </a:extLst>
          </p:cNvPr>
          <p:cNvSpPr/>
          <p:nvPr/>
        </p:nvSpPr>
        <p:spPr bwMode="auto">
          <a:xfrm>
            <a:off x="10440416" y="3429000"/>
            <a:ext cx="914400" cy="22008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580890-F671-4E63-CD93-997695155C90}"/>
              </a:ext>
            </a:extLst>
          </p:cNvPr>
          <p:cNvSpPr/>
          <p:nvPr/>
        </p:nvSpPr>
        <p:spPr bwMode="auto">
          <a:xfrm>
            <a:off x="10459458" y="1310497"/>
            <a:ext cx="914400" cy="272734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815BE9-E3CF-C57C-0274-009559AA5EF1}"/>
              </a:ext>
            </a:extLst>
          </p:cNvPr>
          <p:cNvSpPr txBox="1"/>
          <p:nvPr/>
        </p:nvSpPr>
        <p:spPr>
          <a:xfrm>
            <a:off x="10354027" y="2225590"/>
            <a:ext cx="110799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gap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45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3ECC39-5CF2-D5FC-6DD8-EE5085A5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147" y="1089921"/>
            <a:ext cx="8475037" cy="53823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70E613-DFA7-A05C-935D-5E144686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what it takes?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9929A6-75D7-91FC-A4C3-4FB2F064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18" y="2002380"/>
            <a:ext cx="10446326" cy="4114800"/>
          </a:xfrm>
        </p:spPr>
        <p:txBody>
          <a:bodyPr/>
          <a:lstStyle/>
          <a:p>
            <a:r>
              <a:rPr lang="en-US" sz="2800" dirty="0"/>
              <a:t>Are you stuck in the Type II process paradigm?</a:t>
            </a:r>
          </a:p>
          <a:p>
            <a:r>
              <a:rPr lang="en-US" sz="2800" dirty="0"/>
              <a:t>Are you interested in crossing that gap</a:t>
            </a:r>
          </a:p>
          <a:p>
            <a:r>
              <a:rPr lang="en-US" sz="2800" dirty="0"/>
              <a:t>Find out if you can</a:t>
            </a:r>
          </a:p>
          <a:p>
            <a:r>
              <a:rPr lang="en-US" sz="2800" dirty="0"/>
              <a:t>Join me and a small select group for at least 30 days </a:t>
            </a:r>
            <a:r>
              <a:rPr lang="en-US" sz="2800" b="1" dirty="0">
                <a:solidFill>
                  <a:srgbClr val="C00000"/>
                </a:solidFill>
              </a:rPr>
              <a:t>FREE </a:t>
            </a:r>
          </a:p>
          <a:p>
            <a:r>
              <a:rPr lang="en-US" sz="2800" dirty="0"/>
              <a:t>Full access to two programs</a:t>
            </a:r>
          </a:p>
          <a:p>
            <a:r>
              <a:rPr lang="en-AU" sz="2800" dirty="0">
                <a:hlinkClick r:id="rId3"/>
              </a:rPr>
              <a:t>https://therightrequirement.com/</a:t>
            </a:r>
            <a:endParaRPr lang="en-AU" sz="2800" dirty="0"/>
          </a:p>
          <a:p>
            <a:r>
              <a:rPr lang="en-AU" sz="3200" dirty="0"/>
              <a:t>Ask not if you can afford to do it</a:t>
            </a:r>
          </a:p>
          <a:p>
            <a:r>
              <a:rPr lang="en-AU" sz="3200" dirty="0"/>
              <a:t>Ask rather if you can afford not to do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CDD5E-F71A-255F-1838-B30E39822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77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665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65D-6CC3-87EB-624D-A8E9CAC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A6EA-6E6D-3335-949F-E609EBF6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399"/>
            <a:ext cx="10807337" cy="5066211"/>
          </a:xfrm>
        </p:spPr>
        <p:txBody>
          <a:bodyPr/>
          <a:lstStyle/>
          <a:p>
            <a:r>
              <a:rPr lang="en-US" sz="3200" dirty="0"/>
              <a:t>Purpose of the research</a:t>
            </a:r>
          </a:p>
          <a:p>
            <a:r>
              <a:rPr lang="en-US" sz="3200" dirty="0"/>
              <a:t>The multidisciplinary research</a:t>
            </a:r>
          </a:p>
          <a:p>
            <a:r>
              <a:rPr lang="en-US" sz="3200" dirty="0"/>
              <a:t>What to present for learning (not teach)</a:t>
            </a:r>
          </a:p>
          <a:p>
            <a:pPr lvl="1"/>
            <a:r>
              <a:rPr lang="en-US" sz="2800" dirty="0"/>
              <a:t>Some of the subsystems – conceptual</a:t>
            </a:r>
          </a:p>
          <a:p>
            <a:r>
              <a:rPr lang="en-US" sz="3200" dirty="0"/>
              <a:t> How to present it (pedagogy)</a:t>
            </a:r>
          </a:p>
          <a:p>
            <a:r>
              <a:rPr lang="en-US" sz="3200" dirty="0"/>
              <a:t>The prototypes and feedback</a:t>
            </a:r>
          </a:p>
          <a:p>
            <a:r>
              <a:rPr lang="en-US" sz="3200" dirty="0"/>
              <a:t>The 4% solution</a:t>
            </a:r>
          </a:p>
          <a:p>
            <a:r>
              <a:rPr lang="en-US" sz="3200" dirty="0"/>
              <a:t>Lessons learned</a:t>
            </a:r>
          </a:p>
          <a:p>
            <a:r>
              <a:rPr lang="en-US" sz="3200" dirty="0"/>
              <a:t>See if you can be part of that 4%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CE75-FAF1-D4A9-FA3B-27981B87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6D63-F783-4D1C-A223-EA11316C0E71}" type="slidenum">
              <a:rPr lang="en-AU" smtClean="0"/>
              <a:t>78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62725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6D0DD-7F9D-E366-B612-B24CB96F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9989"/>
            <a:ext cx="11014364" cy="5063649"/>
          </a:xfrm>
        </p:spPr>
        <p:txBody>
          <a:bodyPr/>
          <a:lstStyle/>
          <a:p>
            <a:r>
              <a:rPr lang="en-US" sz="2800" dirty="0"/>
              <a:t>Interested but don’t want to try the program at this time</a:t>
            </a:r>
          </a:p>
          <a:p>
            <a:r>
              <a:rPr lang="en-US" sz="2800" dirty="0"/>
              <a:t>Talk to me and others in the online Oasis Café using Zoom</a:t>
            </a:r>
          </a:p>
          <a:p>
            <a:pPr lvl="1"/>
            <a:r>
              <a:rPr lang="en-US" sz="2400" dirty="0"/>
              <a:t>Meeting ID: 873 4055 1993</a:t>
            </a:r>
          </a:p>
          <a:p>
            <a:pPr lvl="1"/>
            <a:r>
              <a:rPr lang="en-US" sz="2400" dirty="0"/>
              <a:t>Passcode: 557756</a:t>
            </a:r>
          </a:p>
          <a:p>
            <a:pPr lvl="1"/>
            <a:r>
              <a:rPr lang="en-US" sz="2400" dirty="0"/>
              <a:t>Daily; Monday to Thursday at 7 pm New York local time</a:t>
            </a:r>
          </a:p>
          <a:p>
            <a:r>
              <a:rPr lang="en-US" sz="2800" dirty="0"/>
              <a:t>I’m also online for students and others</a:t>
            </a:r>
          </a:p>
          <a:p>
            <a:pPr lvl="1"/>
            <a:r>
              <a:rPr lang="en-US" sz="2400" dirty="0"/>
              <a:t>Mondays at 8 am Zurich local time</a:t>
            </a:r>
          </a:p>
          <a:p>
            <a:endParaRPr lang="en-US" sz="2800" dirty="0"/>
          </a:p>
          <a:p>
            <a:r>
              <a:rPr lang="en-US" sz="2400" dirty="0"/>
              <a:t>My thanks to Bruce Lerner, Raid </a:t>
            </a:r>
            <a:r>
              <a:rPr lang="en-US" sz="2400" dirty="0" err="1"/>
              <a:t>AlQaisi</a:t>
            </a:r>
            <a:r>
              <a:rPr lang="en-US" sz="2400" dirty="0"/>
              <a:t> and Shirley Tseng who made useful comments in the online Oasis café during the preparation of this presentation</a:t>
            </a:r>
          </a:p>
          <a:p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EBCFC-8C21-4456-B945-6F1F57A6BC4F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949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10406184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/>
              <a:t>Five types of systems engineers</a:t>
            </a:r>
            <a:r>
              <a:rPr lang="en-US" sz="5400" baseline="30000" dirty="0"/>
              <a:t>*</a:t>
            </a:r>
            <a:endParaRPr lang="en-GB" sz="54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289" y="1179829"/>
            <a:ext cx="1061791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/>
              <a:t>Type V [</a:t>
            </a:r>
            <a:r>
              <a:rPr lang="en-GB" sz="2000" b="1" dirty="0">
                <a:solidFill>
                  <a:srgbClr val="C00000"/>
                </a:solidFill>
              </a:rPr>
              <a:t>Innovator, </a:t>
            </a: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engineer-leader</a:t>
            </a:r>
            <a:r>
              <a:rPr lang="en-GB" sz="2000" b="1" dirty="0"/>
              <a:t>]</a:t>
            </a:r>
          </a:p>
          <a:p>
            <a:pPr lvl="1" eaLnBrk="1" hangingPunct="1"/>
            <a:r>
              <a:rPr lang="en-GB" sz="1800" dirty="0"/>
              <a:t>Problem formulator and problem solver</a:t>
            </a:r>
          </a:p>
          <a:p>
            <a:pPr lvl="1" eaLnBrk="1" hangingPunct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Directs and performs systems engineering</a:t>
            </a:r>
            <a:endParaRPr lang="en-GB" sz="18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GB" sz="2000" b="1" dirty="0"/>
              <a:t>Type IV [</a:t>
            </a:r>
            <a:r>
              <a:rPr lang="en-GB" sz="2000" b="1" dirty="0">
                <a:solidFill>
                  <a:srgbClr val="C00000"/>
                </a:solidFill>
              </a:rPr>
              <a:t>Problem formulator</a:t>
            </a:r>
            <a:r>
              <a:rPr lang="en-GB" sz="2000" b="1" dirty="0"/>
              <a:t>]</a:t>
            </a:r>
          </a:p>
          <a:p>
            <a:pPr lvl="1" eaLnBrk="1" hangingPunct="1"/>
            <a:r>
              <a:rPr lang="en-GB" sz="1800" dirty="0"/>
              <a:t>Has the ability to examine the situation and </a:t>
            </a:r>
            <a:r>
              <a:rPr lang="en-GB" sz="1800" dirty="0">
                <a:highlight>
                  <a:srgbClr val="00FF00"/>
                </a:highlight>
              </a:rPr>
              <a:t>can</a:t>
            </a:r>
            <a:r>
              <a:rPr lang="en-GB" sz="1800" dirty="0"/>
              <a:t> </a:t>
            </a:r>
            <a:r>
              <a:rPr lang="en-GB" sz="1800" dirty="0">
                <a:highlight>
                  <a:srgbClr val="00FFFF"/>
                </a:highlight>
              </a:rPr>
              <a:t>define the problem</a:t>
            </a:r>
            <a:r>
              <a:rPr lang="en-GB" sz="1800" dirty="0">
                <a:highlight>
                  <a:srgbClr val="00FF00"/>
                </a:highlight>
              </a:rPr>
              <a:t> </a:t>
            </a:r>
          </a:p>
          <a:p>
            <a:pPr lvl="1" eaLnBrk="1" hangingPunct="1"/>
            <a:r>
              <a:rPr lang="en-GB" sz="1800" dirty="0"/>
              <a:t>[</a:t>
            </a:r>
            <a:r>
              <a:rPr lang="en-GB" sz="1800" dirty="0">
                <a:highlight>
                  <a:srgbClr val="FF0000"/>
                </a:highlight>
              </a:rPr>
              <a:t>Cannot</a:t>
            </a:r>
            <a:r>
              <a:rPr lang="en-GB" sz="1800" dirty="0"/>
              <a:t> </a:t>
            </a:r>
            <a:r>
              <a:rPr lang="en-GB" sz="1800" dirty="0">
                <a:highlight>
                  <a:srgbClr val="FF00FF"/>
                </a:highlight>
              </a:rPr>
              <a:t>conceptualise a solution</a:t>
            </a:r>
            <a:r>
              <a:rPr lang="en-GB" sz="1800" dirty="0"/>
              <a:t>] </a:t>
            </a:r>
          </a:p>
          <a:p>
            <a:pPr eaLnBrk="1" hangingPunct="1"/>
            <a:r>
              <a:rPr lang="en-GB" sz="2000" b="1" dirty="0"/>
              <a:t>Type III [</a:t>
            </a:r>
            <a:r>
              <a:rPr lang="en-GB" sz="2000" b="1" dirty="0">
                <a:solidFill>
                  <a:srgbClr val="C00000"/>
                </a:solidFill>
              </a:rPr>
              <a:t>Problem solver</a:t>
            </a:r>
            <a:r>
              <a:rPr lang="en-GB" sz="2000" b="1" dirty="0"/>
              <a:t>]</a:t>
            </a:r>
          </a:p>
          <a:p>
            <a:pPr lvl="1"/>
            <a:r>
              <a:rPr lang="en-GB" sz="1800" dirty="0"/>
              <a:t>Has the expertise to (</a:t>
            </a:r>
            <a:r>
              <a:rPr lang="en-GB" sz="1800" dirty="0">
                <a:highlight>
                  <a:srgbClr val="00FF00"/>
                </a:highlight>
              </a:rPr>
              <a:t>can</a:t>
            </a:r>
            <a:r>
              <a:rPr lang="en-GB" sz="1800" dirty="0"/>
              <a:t>) </a:t>
            </a:r>
            <a:r>
              <a:rPr lang="en-GB" sz="1800" dirty="0">
                <a:highlight>
                  <a:srgbClr val="FF00FF"/>
                </a:highlight>
              </a:rPr>
              <a:t>conceptualize the solution</a:t>
            </a:r>
            <a:r>
              <a:rPr lang="en-GB" sz="1800" dirty="0"/>
              <a:t> system and plan the implementation of </a:t>
            </a:r>
            <a:r>
              <a:rPr lang="en-GB" sz="1800" dirty="0">
                <a:highlight>
                  <a:srgbClr val="FF00FF"/>
                </a:highlight>
              </a:rPr>
              <a:t>the solution </a:t>
            </a:r>
          </a:p>
          <a:p>
            <a:pPr lvl="1"/>
            <a:r>
              <a:rPr lang="en-GB" sz="1800" dirty="0"/>
              <a:t>[</a:t>
            </a:r>
            <a:r>
              <a:rPr lang="en-GB" sz="1800" dirty="0">
                <a:highlight>
                  <a:srgbClr val="FF0000"/>
                </a:highlight>
              </a:rPr>
              <a:t>Cannot</a:t>
            </a:r>
            <a:r>
              <a:rPr lang="en-GB" sz="1800" dirty="0"/>
              <a:t> </a:t>
            </a:r>
            <a:r>
              <a:rPr lang="en-GB" sz="1800" dirty="0">
                <a:highlight>
                  <a:srgbClr val="00FFFF"/>
                </a:highlight>
              </a:rPr>
              <a:t>define the problem</a:t>
            </a:r>
            <a:r>
              <a:rPr lang="en-GB" sz="1800" dirty="0"/>
              <a:t>]</a:t>
            </a:r>
          </a:p>
          <a:p>
            <a:pPr eaLnBrk="1" hangingPunct="1"/>
            <a:r>
              <a:rPr lang="en-GB" sz="2000" b="1" dirty="0"/>
              <a:t>Type II [</a:t>
            </a:r>
            <a:r>
              <a:rPr lang="en-GB" sz="2000" b="1" dirty="0">
                <a:solidFill>
                  <a:srgbClr val="C00000"/>
                </a:solidFill>
              </a:rPr>
              <a:t>Practitioner (doer)</a:t>
            </a:r>
            <a:r>
              <a:rPr lang="en-GB" sz="2000" b="1" dirty="0"/>
              <a:t>]</a:t>
            </a:r>
          </a:p>
          <a:p>
            <a:pPr lvl="1" eaLnBrk="1" hangingPunct="1"/>
            <a:r>
              <a:rPr lang="en-GB" sz="1800" dirty="0"/>
              <a:t>Has the ability to follow a process to implement a physical solution system </a:t>
            </a:r>
          </a:p>
          <a:p>
            <a:r>
              <a:rPr lang="en-GB" sz="2000" b="1" dirty="0"/>
              <a:t>Type I [</a:t>
            </a:r>
            <a:r>
              <a:rPr lang="en-GB" sz="2000" b="1" dirty="0">
                <a:solidFill>
                  <a:srgbClr val="C00000"/>
                </a:solidFill>
              </a:rPr>
              <a:t>Apprentice , </a:t>
            </a: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problem causer]</a:t>
            </a:r>
          </a:p>
          <a:p>
            <a:pPr lvl="1" eaLnBrk="1" hangingPunct="1"/>
            <a:r>
              <a:rPr lang="en-GB" sz="1800" dirty="0"/>
              <a:t>Has to be told </a:t>
            </a:r>
            <a:r>
              <a:rPr lang="en-GB" altLang="en-US" sz="1800" dirty="0"/>
              <a:t>“</a:t>
            </a:r>
            <a:r>
              <a:rPr lang="en-GB" sz="1800" dirty="0"/>
              <a:t>how</a:t>
            </a:r>
            <a:r>
              <a:rPr lang="en-GB" altLang="en-US" sz="1800" dirty="0"/>
              <a:t>”</a:t>
            </a:r>
            <a:r>
              <a:rPr lang="en-GB" sz="1800" dirty="0"/>
              <a:t> to so something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2-</a:t>
            </a:r>
            <a:fld id="{BDB2AEA3-6148-489F-9098-8B6EB5AC2E04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76F4F-0D76-CF62-56F6-CC1831BDFC5B}"/>
              </a:ext>
            </a:extLst>
          </p:cNvPr>
          <p:cNvSpPr txBox="1"/>
          <p:nvPr/>
        </p:nvSpPr>
        <p:spPr>
          <a:xfrm>
            <a:off x="853438" y="5789414"/>
            <a:ext cx="1027176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Kasser, J. E., Hitchins, D. and Huynh, T. V., </a:t>
            </a:r>
            <a:r>
              <a:rPr lang="en-US" b="0" i="0" dirty="0">
                <a:solidFill>
                  <a:srgbClr val="0066CC"/>
                </a:solidFill>
                <a:effectLst/>
                <a:hlinkClick r:id="rId3"/>
              </a:rPr>
              <a:t>Reengineering Systems Engineering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proceedings of the 3rd Annual APCOSE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Singapore, 2009.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3892" y="299373"/>
            <a:ext cx="9144000" cy="762000"/>
          </a:xfrm>
        </p:spPr>
        <p:txBody>
          <a:bodyPr/>
          <a:lstStyle/>
          <a:p>
            <a:pPr eaLnBrk="1" hangingPunct="1"/>
            <a:r>
              <a:rPr lang="en-US" dirty="0"/>
              <a:t>Mapping abilities to Types</a:t>
            </a:r>
            <a:endParaRPr lang="en-US" baseline="30000" dirty="0"/>
          </a:p>
        </p:txBody>
      </p:sp>
      <p:graphicFrame>
        <p:nvGraphicFramePr>
          <p:cNvPr id="233601" name="Group 1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87408386"/>
              </p:ext>
            </p:extLst>
          </p:nvPr>
        </p:nvGraphicFramePr>
        <p:xfrm>
          <a:off x="617740" y="1133931"/>
          <a:ext cx="10651067" cy="4001387"/>
        </p:xfrm>
        <a:graphic>
          <a:graphicData uri="http://schemas.openxmlformats.org/drawingml/2006/table">
            <a:tbl>
              <a:tblPr/>
              <a:tblGrid>
                <a:gridCol w="316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1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592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Ability to find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similarities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among objects which seem to be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different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Problem solvers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Innovators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Imitators, doers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Problem formulators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  <a:latin typeface="+mn-lt"/>
                          <a:ea typeface="MS PGothic" pitchFamily="34" charset="-128"/>
                        </a:rPr>
                        <a:t>Generic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MS PGothic" pitchFamily="34" charset="-128"/>
                        </a:rPr>
                        <a:t> perspective</a:t>
                      </a:r>
                      <a:endParaRPr lang="en-GB" sz="2400" dirty="0">
                        <a:solidFill>
                          <a:schemeClr val="bg1"/>
                        </a:solidFill>
                        <a:latin typeface="+mn-lt"/>
                        <a:ea typeface="MS PGothic" pitchFamily="34" charset="-128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42536"/>
                  </a:ext>
                </a:extLst>
              </a:tr>
              <a:tr h="440391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36" marB="4573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52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Ability to find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differences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among objects which seem to be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similar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005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  <a:latin typeface="+mn-lt"/>
                          <a:ea typeface="MS PGothic" pitchFamily="34" charset="-128"/>
                        </a:rPr>
                        <a:t>Continuum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MS PGothic" pitchFamily="34" charset="-128"/>
                        </a:rPr>
                        <a:t> perspective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06237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EE7C8-140C-434E-ACE7-593305247A59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sp>
        <p:nvSpPr>
          <p:cNvPr id="108569" name="Text Box 128"/>
          <p:cNvSpPr txBox="1">
            <a:spLocks noChangeArrowheads="1"/>
          </p:cNvSpPr>
          <p:nvPr/>
        </p:nvSpPr>
        <p:spPr bwMode="auto">
          <a:xfrm>
            <a:off x="659082" y="5320146"/>
            <a:ext cx="10568381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  <a:ea typeface="MS PGothic" pitchFamily="34" charset="-128"/>
              </a:rPr>
              <a:t>* Original table in Gordon G. et al. </a:t>
            </a:r>
            <a:r>
              <a:rPr lang="en-US" altLang="en-US" dirty="0">
                <a:latin typeface="Arial" charset="0"/>
                <a:ea typeface="MS PGothic" pitchFamily="34" charset="-128"/>
              </a:rPr>
              <a:t>“</a:t>
            </a:r>
            <a:r>
              <a:rPr lang="en-US" dirty="0">
                <a:latin typeface="Arial" charset="0"/>
                <a:ea typeface="MS PGothic" pitchFamily="34" charset="-128"/>
              </a:rPr>
              <a:t>A Contingency Model for the Design of Problem Solving Research Program</a:t>
            </a:r>
            <a:r>
              <a:rPr lang="en-US" altLang="en-US" dirty="0">
                <a:latin typeface="Arial" charset="0"/>
                <a:ea typeface="MS PGothic" pitchFamily="34" charset="-128"/>
              </a:rPr>
              <a:t>”</a:t>
            </a:r>
            <a:r>
              <a:rPr lang="en-US" dirty="0">
                <a:latin typeface="Arial" charset="0"/>
                <a:ea typeface="MS PGothic" pitchFamily="34" charset="-128"/>
              </a:rPr>
              <a:t>, Milbank Memorial Fund Quarterly, p 184-220, 1974, cited by </a:t>
            </a:r>
            <a:r>
              <a:rPr lang="en-US" dirty="0" err="1">
                <a:latin typeface="Arial" charset="0"/>
                <a:ea typeface="MS PGothic" pitchFamily="34" charset="-128"/>
              </a:rPr>
              <a:t>Gharajedaghi</a:t>
            </a:r>
            <a:r>
              <a:rPr lang="en-US" dirty="0">
                <a:latin typeface="Arial" charset="0"/>
                <a:ea typeface="MS PGothic" pitchFamily="34" charset="-128"/>
              </a:rPr>
              <a:t>, System Thinking: Managing chaos and Complexity, Butterworth-Heinemann, 1999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3193" y="3630273"/>
            <a:ext cx="3429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“</a:t>
            </a:r>
            <a:r>
              <a:rPr lang="en-US" sz="2000" b="1" u="sng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Ability to find</a:t>
            </a:r>
            <a:r>
              <a:rPr lang="en-US" altLang="en-US" sz="2000" b="1" u="sng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”</a:t>
            </a:r>
            <a:r>
              <a:rPr lang="en-US" sz="2000" b="1" u="sng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 generally 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comes mainly from application of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Generic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 and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Continuum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 HTPs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40411" y="1647906"/>
            <a:ext cx="1354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+mn-lt"/>
                <a:ea typeface="MS PGothic" pitchFamily="34" charset="-128"/>
              </a:rPr>
              <a:t>(Type III)</a:t>
            </a:r>
            <a:endParaRPr lang="en-GB" b="1" dirty="0">
              <a:latin typeface="+mn-lt"/>
              <a:ea typeface="MS PGothic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0966" y="1612530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+mn-lt"/>
                <a:ea typeface="MS PGothic" pitchFamily="34" charset="-128"/>
              </a:rPr>
              <a:t>(Type V)</a:t>
            </a:r>
            <a:endParaRPr lang="en-GB" b="1" dirty="0">
              <a:latin typeface="+mn-lt"/>
              <a:ea typeface="MS PGothic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21949" y="2645126"/>
            <a:ext cx="124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+mn-lt"/>
                <a:ea typeface="MS PGothic" pitchFamily="34" charset="-128"/>
              </a:rPr>
              <a:t>(Type II)</a:t>
            </a:r>
            <a:endParaRPr lang="en-GB" b="1" dirty="0">
              <a:latin typeface="+mn-lt"/>
              <a:ea typeface="MS PGothic" pitchFamily="34" charset="-12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10966" y="2645126"/>
            <a:ext cx="1285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+mn-lt"/>
                <a:ea typeface="MS PGothic" pitchFamily="34" charset="-128"/>
              </a:rPr>
              <a:t>(Type IV)</a:t>
            </a:r>
            <a:endParaRPr lang="en-GB" b="1" dirty="0"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heme/theme1.xml><?xml version="1.0" encoding="utf-8"?>
<a:theme xmlns:a="http://schemas.openxmlformats.org/drawingml/2006/main" name="joe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Did you know the system development process is-1</Template>
  <TotalTime>5538</TotalTime>
  <Words>6527</Words>
  <Application>Microsoft Office PowerPoint</Application>
  <PresentationFormat>Widescreen</PresentationFormat>
  <Paragraphs>1618</Paragraphs>
  <Slides>79</Slides>
  <Notes>35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Amazon Ember</vt:lpstr>
      <vt:lpstr>Arial</vt:lpstr>
      <vt:lpstr>Calibri</vt:lpstr>
      <vt:lpstr>Garamond</vt:lpstr>
      <vt:lpstr>Georgia</vt:lpstr>
      <vt:lpstr>Helvetica Neue</vt:lpstr>
      <vt:lpstr>inherit</vt:lpstr>
      <vt:lpstr>Tahoma</vt:lpstr>
      <vt:lpstr>Times New Roman</vt:lpstr>
      <vt:lpstr>Wingdings</vt:lpstr>
      <vt:lpstr>joe</vt:lpstr>
      <vt:lpstr>Worksheet</vt:lpstr>
      <vt:lpstr>Building a Better Systems Engineering Postgraduate Course  research, pedagogy and results</vt:lpstr>
      <vt:lpstr>Topics</vt:lpstr>
      <vt:lpstr>Purpose of research (traditional)</vt:lpstr>
      <vt:lpstr>Purpose of research (systems approach)</vt:lpstr>
      <vt:lpstr>Topics</vt:lpstr>
      <vt:lpstr>Magic happened</vt:lpstr>
      <vt:lpstr>Topics</vt:lpstr>
      <vt:lpstr>Five types of systems engineers*</vt:lpstr>
      <vt:lpstr>Mapping abilities to Types</vt:lpstr>
      <vt:lpstr>Grouping the Types</vt:lpstr>
      <vt:lpstr>Ratio of systems engineers, good and outstanding systems engineers</vt:lpstr>
      <vt:lpstr>Ratio of systems engineers, good and outstanding systems engineers</vt:lpstr>
      <vt:lpstr>Ratio of systems engineers, good and outstanding systems engineers</vt:lpstr>
      <vt:lpstr>Ratio of systems engineers, good and outstanding systems engineers</vt:lpstr>
      <vt:lpstr>One path forward (“what”)</vt:lpstr>
      <vt:lpstr>Determine what they need to know -1</vt:lpstr>
      <vt:lpstr>Determine what they need to know -2</vt:lpstr>
      <vt:lpstr>Limits of a single perspective</vt:lpstr>
      <vt:lpstr>The Hitchins-Kasser-Massie Framework for understanding systems engineering*</vt:lpstr>
      <vt:lpstr>Key concept: Roles and activities*</vt:lpstr>
      <vt:lpstr>SETA in scenarios</vt:lpstr>
      <vt:lpstr>(SETR): Sheard (1996)*</vt:lpstr>
      <vt:lpstr>(SETR): Jenkins (1969)*</vt:lpstr>
      <vt:lpstr>Key concepts: Three types of SETA*</vt:lpstr>
      <vt:lpstr>Pure, applied and domain SETA</vt:lpstr>
      <vt:lpstr>Initial approach</vt:lpstr>
      <vt:lpstr>Processes for crafting a degree</vt:lpstr>
      <vt:lpstr>Process for Crafting a Degree*</vt:lpstr>
      <vt:lpstr>Benchmarking study based on website info*</vt:lpstr>
      <vt:lpstr>HKMF area coverage in 2013</vt:lpstr>
      <vt:lpstr>Percentage courses by types of degrees in 2013</vt:lpstr>
      <vt:lpstr>What is systems thinking?</vt:lpstr>
      <vt:lpstr>Aggregating views</vt:lpstr>
      <vt:lpstr>The Holistic Thinking Perspectives*</vt:lpstr>
      <vt:lpstr>Critical thinking</vt:lpstr>
      <vt:lpstr>Needs, wants and problems</vt:lpstr>
      <vt:lpstr>Proposed Maturity Model for measuring competencies of systems engineers*</vt:lpstr>
      <vt:lpstr>Competency Model Maturity Framework*</vt:lpstr>
      <vt:lpstr>IV&amp;V in December 2020</vt:lpstr>
      <vt:lpstr>Topics</vt:lpstr>
      <vt:lpstr>Undesirable situation (academic): Operational perspective</vt:lpstr>
      <vt:lpstr>Undesirable situation (academic):  Functional perspective</vt:lpstr>
      <vt:lpstr>Quantitative perspective: Retention rate after 2 weeks</vt:lpstr>
      <vt:lpstr>Attention span*</vt:lpstr>
      <vt:lpstr>Desirable situation (academic) </vt:lpstr>
      <vt:lpstr>Five top aspects (requirements) in 2013</vt:lpstr>
      <vt:lpstr>Topics</vt:lpstr>
      <vt:lpstr>Early prototyping results</vt:lpstr>
      <vt:lpstr>Grading vs. delivery mode</vt:lpstr>
      <vt:lpstr>Baseline: The balanced classroom</vt:lpstr>
      <vt:lpstr>Solution situation-1</vt:lpstr>
      <vt:lpstr>Solution situation-2</vt:lpstr>
      <vt:lpstr>Grading</vt:lpstr>
      <vt:lpstr>Compliance matrix</vt:lpstr>
      <vt:lpstr>Exercise 5-1</vt:lpstr>
      <vt:lpstr>Knowledge reading exercise 5-3</vt:lpstr>
      <vt:lpstr>Brunei and Singapore student comments</vt:lpstr>
      <vt:lpstr>Results: Grades </vt:lpstr>
      <vt:lpstr>Topics</vt:lpstr>
      <vt:lpstr>Delivery: the 4% solution</vt:lpstr>
      <vt:lpstr>Course architecture</vt:lpstr>
      <vt:lpstr>Prototyping - results</vt:lpstr>
      <vt:lpstr>Topics</vt:lpstr>
      <vt:lpstr>Lessons learned</vt:lpstr>
      <vt:lpstr>It’s post-postgraduate</vt:lpstr>
      <vt:lpstr>It’s not for everybody</vt:lpstr>
      <vt:lpstr>Mind the gap</vt:lpstr>
      <vt:lpstr>Free doesn’t work</vt:lpstr>
      <vt:lpstr>No need to complete an exercise before presenting it</vt:lpstr>
      <vt:lpstr> Students show progress quickly</vt:lpstr>
      <vt:lpstr>Students need time to adjust</vt:lpstr>
      <vt:lpstr>Too much content?</vt:lpstr>
      <vt:lpstr>Topics</vt:lpstr>
      <vt:lpstr>Ratio of systems engineers, good and outstanding systems engineers</vt:lpstr>
      <vt:lpstr>One path forward (“what”)</vt:lpstr>
      <vt:lpstr>Can you cross the gap?</vt:lpstr>
      <vt:lpstr>Do you have what it takes?</vt:lpstr>
      <vt:lpstr>Summary</vt:lpstr>
      <vt:lpstr>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Systems Engineering Post-Graduate Course</dc:title>
  <dc:creator>Prof_g3zcz Prof_g3zcz</dc:creator>
  <cp:lastModifiedBy>Prof_g3zcz Prof_g3zcz</cp:lastModifiedBy>
  <cp:revision>88</cp:revision>
  <dcterms:created xsi:type="dcterms:W3CDTF">2022-05-06T04:31:33Z</dcterms:created>
  <dcterms:modified xsi:type="dcterms:W3CDTF">2022-07-13T08:54:28Z</dcterms:modified>
</cp:coreProperties>
</file>