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Lst>
  <p:notesMasterIdLst>
    <p:notesMasterId r:id="rId65"/>
  </p:notesMasterIdLst>
  <p:sldIdLst>
    <p:sldId id="609" r:id="rId6"/>
    <p:sldId id="599" r:id="rId7"/>
    <p:sldId id="600" r:id="rId8"/>
    <p:sldId id="608" r:id="rId9"/>
    <p:sldId id="602" r:id="rId10"/>
    <p:sldId id="605" r:id="rId11"/>
    <p:sldId id="604" r:id="rId12"/>
    <p:sldId id="611" r:id="rId13"/>
    <p:sldId id="612" r:id="rId14"/>
    <p:sldId id="613" r:id="rId15"/>
    <p:sldId id="601" r:id="rId16"/>
    <p:sldId id="606" r:id="rId17"/>
    <p:sldId id="607" r:id="rId18"/>
    <p:sldId id="620" r:id="rId19"/>
    <p:sldId id="610" r:id="rId20"/>
    <p:sldId id="603" r:id="rId21"/>
    <p:sldId id="615" r:id="rId22"/>
    <p:sldId id="619" r:id="rId23"/>
    <p:sldId id="614" r:id="rId24"/>
    <p:sldId id="616" r:id="rId25"/>
    <p:sldId id="621" r:id="rId26"/>
    <p:sldId id="618" r:id="rId27"/>
    <p:sldId id="617" r:id="rId28"/>
    <p:sldId id="622" r:id="rId29"/>
    <p:sldId id="623" r:id="rId30"/>
    <p:sldId id="624" r:id="rId31"/>
    <p:sldId id="625" r:id="rId32"/>
    <p:sldId id="626" r:id="rId33"/>
    <p:sldId id="660" r:id="rId34"/>
    <p:sldId id="627" r:id="rId35"/>
    <p:sldId id="629" r:id="rId36"/>
    <p:sldId id="630" r:id="rId37"/>
    <p:sldId id="631" r:id="rId38"/>
    <p:sldId id="632" r:id="rId39"/>
    <p:sldId id="633" r:id="rId40"/>
    <p:sldId id="634" r:id="rId41"/>
    <p:sldId id="638" r:id="rId42"/>
    <p:sldId id="639" r:id="rId43"/>
    <p:sldId id="640" r:id="rId44"/>
    <p:sldId id="641" r:id="rId45"/>
    <p:sldId id="642" r:id="rId46"/>
    <p:sldId id="643" r:id="rId47"/>
    <p:sldId id="659" r:id="rId48"/>
    <p:sldId id="644" r:id="rId49"/>
    <p:sldId id="646" r:id="rId50"/>
    <p:sldId id="647" r:id="rId51"/>
    <p:sldId id="648" r:id="rId52"/>
    <p:sldId id="649" r:id="rId53"/>
    <p:sldId id="651" r:id="rId54"/>
    <p:sldId id="652" r:id="rId55"/>
    <p:sldId id="650" r:id="rId56"/>
    <p:sldId id="653" r:id="rId57"/>
    <p:sldId id="654" r:id="rId58"/>
    <p:sldId id="655" r:id="rId59"/>
    <p:sldId id="656" r:id="rId60"/>
    <p:sldId id="662" r:id="rId61"/>
    <p:sldId id="657" r:id="rId62"/>
    <p:sldId id="658" r:id="rId63"/>
    <p:sldId id="661"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EAEAEA"/>
    <a:srgbClr val="D9F3FF"/>
    <a:srgbClr val="2971A9"/>
    <a:srgbClr val="006699"/>
    <a:srgbClr val="FFB48F"/>
    <a:srgbClr val="FFCC00"/>
    <a:srgbClr val="FCE3B2"/>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94"/>
  </p:normalViewPr>
  <p:slideViewPr>
    <p:cSldViewPr snapToGrid="0" snapToObjects="1">
      <p:cViewPr varScale="1">
        <p:scale>
          <a:sx n="132" d="100"/>
          <a:sy n="132" d="100"/>
        </p:scale>
        <p:origin x="156" y="348"/>
      </p:cViewPr>
      <p:guideLst/>
    </p:cSldViewPr>
  </p:slideViewPr>
  <p:notesTextViewPr>
    <p:cViewPr>
      <p:scale>
        <a:sx n="1" d="1"/>
        <a:sy n="1" d="1"/>
      </p:scale>
      <p:origin x="0" y="0"/>
    </p:cViewPr>
  </p:notesTextViewPr>
  <p:sorterViewPr>
    <p:cViewPr>
      <p:scale>
        <a:sx n="110" d="100"/>
        <a:sy n="110" d="100"/>
      </p:scale>
      <p:origin x="0" y="-84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89F94-2366-42B1-BD34-0AA4E3D72D49}" type="datetimeFigureOut">
              <a:rPr lang="en-US" smtClean="0"/>
              <a:t>6/18/2023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7D1F99-826B-41AF-B843-AE625B6D7D45}" type="slidenum">
              <a:rPr lang="en-US" smtClean="0"/>
              <a:t>‹#›</a:t>
            </a:fld>
            <a:endParaRPr lang="en-US"/>
          </a:p>
        </p:txBody>
      </p:sp>
    </p:spTree>
    <p:extLst>
      <p:ext uri="{BB962C8B-B14F-4D97-AF65-F5344CB8AC3E}">
        <p14:creationId xmlns:p14="http://schemas.microsoft.com/office/powerpoint/2010/main" val="169529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86361"/>
            <a:ext cx="9144000" cy="2100035"/>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5145023"/>
            <a:ext cx="9144000" cy="9406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2633" y="679451"/>
            <a:ext cx="6803726" cy="2036240"/>
          </a:xfrm>
          <a:prstGeom prst="rect">
            <a:avLst/>
          </a:prstGeom>
        </p:spPr>
      </p:pic>
      <p:sp>
        <p:nvSpPr>
          <p:cNvPr id="8" name="Rectangle 7"/>
          <p:cNvSpPr/>
          <p:nvPr userDrawn="1"/>
        </p:nvSpPr>
        <p:spPr>
          <a:xfrm>
            <a:off x="3218688" y="6509046"/>
            <a:ext cx="5754624" cy="307777"/>
          </a:xfrm>
          <a:prstGeom prst="rect">
            <a:avLst/>
          </a:prstGeom>
        </p:spPr>
        <p:txBody>
          <a:bodyPr wrap="square">
            <a:spAutoFit/>
          </a:bodyPr>
          <a:lstStyle/>
          <a:p>
            <a:pPr algn="ctr"/>
            <a:r>
              <a:rPr lang="en-US" sz="1400" b="0" i="0" dirty="0">
                <a:solidFill>
                  <a:schemeClr val="bg1">
                    <a:lumMod val="50000"/>
                  </a:schemeClr>
                </a:solidFill>
                <a:effectLst/>
                <a:latin typeface="Segoe Print" panose="02000600000000000000" pitchFamily="2" charset="0"/>
              </a:rPr>
              <a:t>Champions and Practitioners of Systems Engineering</a:t>
            </a:r>
          </a:p>
        </p:txBody>
      </p:sp>
    </p:spTree>
    <p:extLst>
      <p:ext uri="{BB962C8B-B14F-4D97-AF65-F5344CB8AC3E}">
        <p14:creationId xmlns:p14="http://schemas.microsoft.com/office/powerpoint/2010/main" val="10043800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4" name="Picture 22" descr="Text&#10;&#10;Description automatically generated"/>
          <p:cNvPicPr>
            <a:picLocks noChangeAspect="1"/>
          </p:cNvPicPr>
          <p:nvPr userDrawn="1"/>
        </p:nvPicPr>
        <p:blipFill>
          <a:blip r:embed="rId2"/>
          <a:srcRect/>
          <a:stretch>
            <a:fillRect/>
          </a:stretch>
        </p:blipFill>
        <p:spPr bwMode="auto">
          <a:xfrm>
            <a:off x="252413" y="95250"/>
            <a:ext cx="3914775" cy="1171575"/>
          </a:xfrm>
          <a:prstGeom prst="rect">
            <a:avLst/>
          </a:prstGeom>
          <a:noFill/>
          <a:ln w="9525">
            <a:noFill/>
            <a:miter lim="800000"/>
            <a:headEnd/>
            <a:tailEnd/>
          </a:ln>
        </p:spPr>
      </p:pic>
      <p:sp>
        <p:nvSpPr>
          <p:cNvPr id="18434" name="Title Placeholder 1"/>
          <p:cNvSpPr>
            <a:spLocks noGrp="1"/>
          </p:cNvSpPr>
          <p:nvPr>
            <p:ph type="ctrTitle"/>
          </p:nvPr>
        </p:nvSpPr>
        <p:spPr>
          <a:xfrm>
            <a:off x="914400" y="2130425"/>
            <a:ext cx="10363200" cy="1470025"/>
          </a:xfrm>
        </p:spPr>
        <p:txBody>
          <a:bodyPr/>
          <a:lstStyle>
            <a:lvl1pPr>
              <a:defRPr smtClean="0">
                <a:latin typeface="Century"/>
              </a:defRPr>
            </a:lvl1pPr>
          </a:lstStyle>
          <a:p>
            <a:r>
              <a:rPr lang="en-US"/>
              <a:t>Click to edit Master title style</a:t>
            </a:r>
          </a:p>
        </p:txBody>
      </p:sp>
      <p:sp>
        <p:nvSpPr>
          <p:cNvPr id="18435" name="Text Placeholder 2"/>
          <p:cNvSpPr>
            <a:spLocks noGrp="1"/>
          </p:cNvSpPr>
          <p:nvPr>
            <p:ph type="subTitle" idx="1"/>
          </p:nvPr>
        </p:nvSpPr>
        <p:spPr>
          <a:xfrm>
            <a:off x="1828800" y="3886200"/>
            <a:ext cx="8534400" cy="1752600"/>
          </a:xfrm>
        </p:spPr>
        <p:txBody>
          <a:bodyPr/>
          <a:lstStyle>
            <a:lvl1pPr marL="0" indent="0" algn="ctr">
              <a:buFont typeface="Arial" charset="0"/>
              <a:buNone/>
              <a:defRPr smtClean="0">
                <a:latin typeface="Century"/>
              </a:defRPr>
            </a:lvl1pPr>
          </a:lstStyle>
          <a:p>
            <a:r>
              <a:rPr lang="en-US"/>
              <a:t>Click to edit Master subtitle style</a:t>
            </a:r>
          </a:p>
        </p:txBody>
      </p:sp>
      <p:sp>
        <p:nvSpPr>
          <p:cNvPr id="5" name="Date Placeholder 3"/>
          <p:cNvSpPr>
            <a:spLocks noGrp="1"/>
          </p:cNvSpPr>
          <p:nvPr>
            <p:ph type="dt" sz="half" idx="10"/>
          </p:nvPr>
        </p:nvSpPr>
        <p:spPr>
          <a:xfrm>
            <a:off x="609600" y="6245225"/>
            <a:ext cx="2844800" cy="476250"/>
          </a:xfrm>
        </p:spPr>
        <p:txBody>
          <a:bodyPr/>
          <a:lstStyle>
            <a:lvl1pPr algn="l" fontAlgn="auto">
              <a:spcBef>
                <a:spcPts val="0"/>
              </a:spcBef>
              <a:spcAft>
                <a:spcPts val="0"/>
              </a:spcAft>
              <a:defRPr sz="1200">
                <a:solidFill>
                  <a:schemeClr val="tx1">
                    <a:tint val="75000"/>
                  </a:schemeClr>
                </a:solidFill>
                <a:latin typeface="Century Gothic" panose="020B0502020202020204" pitchFamily="34" charset="0"/>
                <a:cs typeface="+mn-cs"/>
              </a:defRPr>
            </a:lvl1pPr>
          </a:lstStyle>
          <a:p>
            <a:pPr>
              <a:defRPr/>
            </a:pPr>
            <a:fld id="{04B06864-51BD-4677-8EF8-CA6747B6CCCF}" type="datetimeFigureOut">
              <a:rPr lang="en-US"/>
              <a:pPr>
                <a:defRPr/>
              </a:pPr>
              <a:t>6/18/2023</a:t>
            </a:fld>
            <a:endParaRPr lang="en-US" dirty="0"/>
          </a:p>
        </p:txBody>
      </p:sp>
      <p:sp>
        <p:nvSpPr>
          <p:cNvPr id="6" name="Footer Placeholder 4"/>
          <p:cNvSpPr>
            <a:spLocks noGrp="1"/>
          </p:cNvSpPr>
          <p:nvPr>
            <p:ph type="ftr" sz="quarter" idx="11"/>
          </p:nvPr>
        </p:nvSpPr>
        <p:spPr>
          <a:xfrm>
            <a:off x="4165600" y="6245225"/>
            <a:ext cx="3860800" cy="476250"/>
          </a:xfrm>
        </p:spPr>
        <p:txBody>
          <a:bodyPr/>
          <a:lstStyle>
            <a:lvl1pPr algn="ctr" fontAlgn="auto">
              <a:spcBef>
                <a:spcPts val="0"/>
              </a:spcBef>
              <a:spcAft>
                <a:spcPts val="0"/>
              </a:spcAft>
              <a:defRPr sz="1200">
                <a:solidFill>
                  <a:schemeClr val="tx1">
                    <a:tint val="75000"/>
                  </a:schemeClr>
                </a:solidFill>
                <a:latin typeface="Century Gothic" panose="020B0502020202020204" pitchFamily="34" charset="0"/>
                <a:cs typeface="+mn-cs"/>
              </a:defRPr>
            </a:lvl1pPr>
          </a:lstStyle>
          <a:p>
            <a:pPr>
              <a:defRPr/>
            </a:pPr>
            <a:endParaRPr lang="en-US"/>
          </a:p>
        </p:txBody>
      </p:sp>
      <p:sp>
        <p:nvSpPr>
          <p:cNvPr id="7" name="Slide Number Placeholder 5"/>
          <p:cNvSpPr>
            <a:spLocks noGrp="1"/>
          </p:cNvSpPr>
          <p:nvPr>
            <p:ph type="sldNum" sz="quarter" idx="12"/>
          </p:nvPr>
        </p:nvSpPr>
        <p:spPr>
          <a:xfrm>
            <a:off x="8737600" y="6245225"/>
            <a:ext cx="2844800" cy="476250"/>
          </a:xfrm>
        </p:spPr>
        <p:txBody>
          <a:bodyPr/>
          <a:lstStyle>
            <a:lvl1pPr algn="r" fontAlgn="auto">
              <a:spcBef>
                <a:spcPts val="0"/>
              </a:spcBef>
              <a:spcAft>
                <a:spcPts val="0"/>
              </a:spcAft>
              <a:defRPr sz="1200">
                <a:solidFill>
                  <a:schemeClr val="tx1">
                    <a:tint val="75000"/>
                  </a:schemeClr>
                </a:solidFill>
                <a:latin typeface="Century Gothic" panose="020B0502020202020204" pitchFamily="34" charset="0"/>
                <a:cs typeface="+mn-cs"/>
              </a:defRPr>
            </a:lvl1pPr>
          </a:lstStyle>
          <a:p>
            <a:pPr>
              <a:defRPr/>
            </a:pPr>
            <a:fld id="{7ECC744D-6635-4AB1-BDC9-44874ED5DF1D}" type="slidenum">
              <a:rPr lang="en-US"/>
              <a:pPr>
                <a:defRPr/>
              </a:pPr>
              <a:t>‹#›</a:t>
            </a:fld>
            <a:endParaRPr lang="en-US"/>
          </a:p>
        </p:txBody>
      </p:sp>
    </p:spTree>
    <p:extLst>
      <p:ext uri="{BB962C8B-B14F-4D97-AF65-F5344CB8AC3E}">
        <p14:creationId xmlns:p14="http://schemas.microsoft.com/office/powerpoint/2010/main" val="989010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761" y="1728539"/>
            <a:ext cx="11384478"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403761" y="4243226"/>
            <a:ext cx="11384478" cy="101457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1767DA0-D41D-4347-9BBB-B9BAB563C5AD}" type="datetimeFigureOut">
              <a:rPr lang="en-US"/>
              <a:pPr>
                <a:defRPr/>
              </a:pPr>
              <a:t>6/18/2023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17D7E0-C8BC-4CBA-8FDB-A543DC05A3F5}" type="slidenum">
              <a:rPr lang="en-US"/>
              <a:pPr>
                <a:defRPr/>
              </a:pPr>
              <a:t>‹#›</a:t>
            </a:fld>
            <a:endParaRPr lang="en-US"/>
          </a:p>
        </p:txBody>
      </p:sp>
    </p:spTree>
    <p:extLst>
      <p:ext uri="{BB962C8B-B14F-4D97-AF65-F5344CB8AC3E}">
        <p14:creationId xmlns:p14="http://schemas.microsoft.com/office/powerpoint/2010/main" val="2757713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F6A1FC-7B74-4B57-A508-5D7381824D23}" type="datetimeFigureOut">
              <a:rPr lang="en-US"/>
              <a:pPr>
                <a:defRPr/>
              </a:pPr>
              <a:t>6/18/2023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2D4A2D-A2E3-4120-B6DA-B02E1AD12D00}" type="slidenum">
              <a:rPr lang="en-US"/>
              <a:pPr>
                <a:defRPr/>
              </a:pPr>
              <a:t>‹#›</a:t>
            </a:fld>
            <a:endParaRPr lang="en-US"/>
          </a:p>
        </p:txBody>
      </p:sp>
    </p:spTree>
    <p:extLst>
      <p:ext uri="{BB962C8B-B14F-4D97-AF65-F5344CB8AC3E}">
        <p14:creationId xmlns:p14="http://schemas.microsoft.com/office/powerpoint/2010/main" val="2608388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3761" y="1709738"/>
            <a:ext cx="1151906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03761" y="4589463"/>
            <a:ext cx="1151906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7BE040D-E828-4DE8-8E4E-736D9206078F}" type="datetimeFigureOut">
              <a:rPr lang="en-US"/>
              <a:pPr>
                <a:defRPr/>
              </a:pPr>
              <a:t>6/18/2023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CBF121-EF17-4F0F-AF4A-CCDA91BBD9AC}" type="slidenum">
              <a:rPr lang="en-US"/>
              <a:pPr>
                <a:defRPr/>
              </a:pPr>
              <a:t>‹#›</a:t>
            </a:fld>
            <a:endParaRPr lang="en-US"/>
          </a:p>
        </p:txBody>
      </p:sp>
    </p:spTree>
    <p:extLst>
      <p:ext uri="{BB962C8B-B14F-4D97-AF65-F5344CB8AC3E}">
        <p14:creationId xmlns:p14="http://schemas.microsoft.com/office/powerpoint/2010/main" val="236647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3761" y="1454654"/>
            <a:ext cx="11519065" cy="882517"/>
          </a:xfrm>
        </p:spPr>
        <p:txBody>
          <a:bodyPr/>
          <a:lstStyle/>
          <a:p>
            <a:r>
              <a:rPr lang="en-US"/>
              <a:t>Click to edit Master title style</a:t>
            </a:r>
          </a:p>
        </p:txBody>
      </p:sp>
      <p:sp>
        <p:nvSpPr>
          <p:cNvPr id="3" name="Content Placeholder 2"/>
          <p:cNvSpPr>
            <a:spLocks noGrp="1"/>
          </p:cNvSpPr>
          <p:nvPr>
            <p:ph sz="half" idx="1"/>
          </p:nvPr>
        </p:nvSpPr>
        <p:spPr>
          <a:xfrm>
            <a:off x="403761" y="2455524"/>
            <a:ext cx="5616039" cy="37214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455524"/>
            <a:ext cx="5750626" cy="37214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6AF418A-4AA3-41DA-A514-7C25B89E0C6E}" type="datetimeFigureOut">
              <a:rPr lang="en-US"/>
              <a:pPr>
                <a:defRPr/>
              </a:pPr>
              <a:t>6/18/2023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9B08AD-9FDE-4045-BEC5-B4D3F40558F3}" type="slidenum">
              <a:rPr lang="en-US"/>
              <a:pPr>
                <a:defRPr/>
              </a:pPr>
              <a:t>‹#›</a:t>
            </a:fld>
            <a:endParaRPr lang="en-US"/>
          </a:p>
        </p:txBody>
      </p:sp>
    </p:spTree>
    <p:extLst>
      <p:ext uri="{BB962C8B-B14F-4D97-AF65-F5344CB8AC3E}">
        <p14:creationId xmlns:p14="http://schemas.microsoft.com/office/powerpoint/2010/main" val="338956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3760" y="1376737"/>
            <a:ext cx="11519065" cy="1000562"/>
          </a:xfrm>
        </p:spPr>
        <p:txBody>
          <a:bodyPr/>
          <a:lstStyle/>
          <a:p>
            <a:r>
              <a:rPr lang="en-US"/>
              <a:t>Click to edit Master title style</a:t>
            </a:r>
          </a:p>
        </p:txBody>
      </p:sp>
      <p:sp>
        <p:nvSpPr>
          <p:cNvPr id="3" name="Text Placeholder 2"/>
          <p:cNvSpPr>
            <a:spLocks noGrp="1"/>
          </p:cNvSpPr>
          <p:nvPr>
            <p:ph type="body" idx="1"/>
          </p:nvPr>
        </p:nvSpPr>
        <p:spPr>
          <a:xfrm>
            <a:off x="403761" y="2381625"/>
            <a:ext cx="55938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3762" y="3205537"/>
            <a:ext cx="5593814" cy="29841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2359257"/>
            <a:ext cx="57506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205537"/>
            <a:ext cx="5750626" cy="29841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F4C038E-DB2B-40C2-9A73-DBAD09379A45}" type="datetimeFigureOut">
              <a:rPr lang="en-US"/>
              <a:pPr>
                <a:defRPr/>
              </a:pPr>
              <a:t>6/18/2023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84879D-F0D1-4054-A3A3-B7755BC18A7E}" type="slidenum">
              <a:rPr lang="en-US"/>
              <a:pPr>
                <a:defRPr/>
              </a:pPr>
              <a:t>‹#›</a:t>
            </a:fld>
            <a:endParaRPr lang="en-US"/>
          </a:p>
        </p:txBody>
      </p:sp>
    </p:spTree>
    <p:extLst>
      <p:ext uri="{BB962C8B-B14F-4D97-AF65-F5344CB8AC3E}">
        <p14:creationId xmlns:p14="http://schemas.microsoft.com/office/powerpoint/2010/main" val="206787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134ABB-1B47-4E9E-A374-87819C736176}" type="datetimeFigureOut">
              <a:rPr lang="en-US"/>
              <a:pPr>
                <a:defRPr/>
              </a:pPr>
              <a:t>6/18/2023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9A9D1F-80C3-427C-90DB-936D977B5122}" type="slidenum">
              <a:rPr lang="en-US"/>
              <a:pPr>
                <a:defRPr/>
              </a:pPr>
              <a:t>‹#›</a:t>
            </a:fld>
            <a:endParaRPr lang="en-US"/>
          </a:p>
        </p:txBody>
      </p:sp>
    </p:spTree>
    <p:extLst>
      <p:ext uri="{BB962C8B-B14F-4D97-AF65-F5344CB8AC3E}">
        <p14:creationId xmlns:p14="http://schemas.microsoft.com/office/powerpoint/2010/main" val="2899713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5B80ED-94C0-492C-9C15-9DF70D24503E}" type="datetimeFigureOut">
              <a:rPr lang="en-US"/>
              <a:pPr>
                <a:defRPr/>
              </a:pPr>
              <a:t>6/18/2023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83A8E3-B9D4-4CD7-B4D1-938C1265F582}" type="slidenum">
              <a:rPr lang="en-US"/>
              <a:pPr>
                <a:defRPr/>
              </a:pPr>
              <a:t>‹#›</a:t>
            </a:fld>
            <a:endParaRPr lang="en-US"/>
          </a:p>
        </p:txBody>
      </p:sp>
    </p:spTree>
    <p:extLst>
      <p:ext uri="{BB962C8B-B14F-4D97-AF65-F5344CB8AC3E}">
        <p14:creationId xmlns:p14="http://schemas.microsoft.com/office/powerpoint/2010/main" val="2997932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3761" y="1458929"/>
            <a:ext cx="4368265" cy="1130283"/>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458930"/>
            <a:ext cx="6739638" cy="44021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03762" y="2671280"/>
            <a:ext cx="4368264" cy="31977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7BC38777-0F45-406A-A3DB-A6B28DFA94F4}" type="datetimeFigureOut">
              <a:rPr lang="en-US"/>
              <a:pPr>
                <a:defRPr/>
              </a:pPr>
              <a:t>6/18/2023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747B74-C759-4CC2-AEB3-50625768BF9F}" type="slidenum">
              <a:rPr lang="en-US"/>
              <a:pPr>
                <a:defRPr/>
              </a:pPr>
              <a:t>‹#›</a:t>
            </a:fld>
            <a:endParaRPr lang="en-US"/>
          </a:p>
        </p:txBody>
      </p:sp>
    </p:spTree>
    <p:extLst>
      <p:ext uri="{BB962C8B-B14F-4D97-AF65-F5344CB8AC3E}">
        <p14:creationId xmlns:p14="http://schemas.microsoft.com/office/powerpoint/2010/main" val="3880795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3762" y="1443519"/>
            <a:ext cx="4368263" cy="118666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034337" y="1443519"/>
            <a:ext cx="6888489" cy="441753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03762" y="2753474"/>
            <a:ext cx="4368264" cy="31155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3DA26B3F-0671-46DC-BD71-A1E769B99FFE}" type="datetimeFigureOut">
              <a:rPr lang="en-US"/>
              <a:pPr>
                <a:defRPr/>
              </a:pPr>
              <a:t>6/18/2023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A3D4FA-B509-4EED-BA01-F46BF7FEB568}" type="slidenum">
              <a:rPr lang="en-US"/>
              <a:pPr>
                <a:defRPr/>
              </a:pPr>
              <a:t>‹#›</a:t>
            </a:fld>
            <a:endParaRPr lang="en-US"/>
          </a:p>
        </p:txBody>
      </p:sp>
    </p:spTree>
    <p:extLst>
      <p:ext uri="{BB962C8B-B14F-4D97-AF65-F5344CB8AC3E}">
        <p14:creationId xmlns:p14="http://schemas.microsoft.com/office/powerpoint/2010/main" val="39579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474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889504"/>
            <a:ext cx="10515600" cy="1672971"/>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A41724D-AC68-E844-9254-CBB0734E74A2}"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0441" y="679451"/>
            <a:ext cx="6803726" cy="2036240"/>
          </a:xfrm>
          <a:prstGeom prst="rect">
            <a:avLst/>
          </a:prstGeom>
        </p:spPr>
      </p:pic>
      <p:sp>
        <p:nvSpPr>
          <p:cNvPr id="8" name="Rectangle 7"/>
          <p:cNvSpPr/>
          <p:nvPr userDrawn="1"/>
        </p:nvSpPr>
        <p:spPr>
          <a:xfrm>
            <a:off x="0" y="6511412"/>
            <a:ext cx="5489884" cy="307777"/>
          </a:xfrm>
          <a:prstGeom prst="rect">
            <a:avLst/>
          </a:prstGeom>
        </p:spPr>
        <p:txBody>
          <a:bodyPr wrap="square">
            <a:spAutoFit/>
          </a:bodyPr>
          <a:lstStyle/>
          <a:p>
            <a:pPr algn="ctr"/>
            <a:r>
              <a:rPr lang="en-US" sz="1400" b="0" i="0" dirty="0">
                <a:solidFill>
                  <a:schemeClr val="bg1">
                    <a:lumMod val="50000"/>
                  </a:schemeClr>
                </a:solidFill>
                <a:effectLst/>
                <a:latin typeface="Segoe Print" panose="02000600000000000000" pitchFamily="2" charset="0"/>
              </a:rPr>
              <a:t>Champions and Practitioners of Systems Engineering</a:t>
            </a:r>
          </a:p>
        </p:txBody>
      </p:sp>
    </p:spTree>
    <p:extLst>
      <p:ext uri="{BB962C8B-B14F-4D97-AF65-F5344CB8AC3E}">
        <p14:creationId xmlns:p14="http://schemas.microsoft.com/office/powerpoint/2010/main" val="16250219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A41724D-AC68-E844-9254-CBB0734E74A2}" type="slidenum">
              <a:rPr lang="en-US" smtClean="0"/>
              <a:t>‹#›</a:t>
            </a:fld>
            <a:endParaRPr lang="en-US"/>
          </a:p>
        </p:txBody>
      </p:sp>
    </p:spTree>
    <p:extLst>
      <p:ext uri="{BB962C8B-B14F-4D97-AF65-F5344CB8AC3E}">
        <p14:creationId xmlns:p14="http://schemas.microsoft.com/office/powerpoint/2010/main" val="47109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67456" y="365125"/>
            <a:ext cx="8087932"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298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298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A41724D-AC68-E844-9254-CBB0734E74A2}" type="slidenum">
              <a:rPr lang="en-US" smtClean="0"/>
              <a:t>‹#›</a:t>
            </a:fld>
            <a:endParaRPr lang="en-US"/>
          </a:p>
        </p:txBody>
      </p:sp>
    </p:spTree>
    <p:extLst>
      <p:ext uri="{BB962C8B-B14F-4D97-AF65-F5344CB8AC3E}">
        <p14:creationId xmlns:p14="http://schemas.microsoft.com/office/powerpoint/2010/main" val="149698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0A41724D-AC68-E844-9254-CBB0734E74A2}" type="slidenum">
              <a:rPr lang="en-US" smtClean="0"/>
              <a:t>‹#›</a:t>
            </a:fld>
            <a:endParaRPr lang="en-US"/>
          </a:p>
        </p:txBody>
      </p:sp>
    </p:spTree>
    <p:extLst>
      <p:ext uri="{BB962C8B-B14F-4D97-AF65-F5344CB8AC3E}">
        <p14:creationId xmlns:p14="http://schemas.microsoft.com/office/powerpoint/2010/main" val="198990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41724D-AC68-E844-9254-CBB0734E74A2}" type="slidenum">
              <a:rPr lang="en-US" smtClean="0"/>
              <a:t>‹#›</a:t>
            </a:fld>
            <a:endParaRPr lang="en-US"/>
          </a:p>
        </p:txBody>
      </p:sp>
    </p:spTree>
    <p:extLst>
      <p:ext uri="{BB962C8B-B14F-4D97-AF65-F5344CB8AC3E}">
        <p14:creationId xmlns:p14="http://schemas.microsoft.com/office/powerpoint/2010/main" val="152139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753585"/>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A41724D-AC68-E844-9254-CBB0734E74A2}" type="slidenum">
              <a:rPr lang="en-US" smtClean="0"/>
              <a:t>‹#›</a:t>
            </a:fld>
            <a:endParaRPr lang="en-US"/>
          </a:p>
        </p:txBody>
      </p:sp>
    </p:spTree>
    <p:extLst>
      <p:ext uri="{BB962C8B-B14F-4D97-AF65-F5344CB8AC3E}">
        <p14:creationId xmlns:p14="http://schemas.microsoft.com/office/powerpoint/2010/main" val="206504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753585"/>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A41724D-AC68-E844-9254-CBB0734E74A2}" type="slidenum">
              <a:rPr lang="en-US" smtClean="0"/>
              <a:t>‹#›</a:t>
            </a:fld>
            <a:endParaRPr lang="en-US"/>
          </a:p>
        </p:txBody>
      </p:sp>
    </p:spTree>
    <p:extLst>
      <p:ext uri="{BB962C8B-B14F-4D97-AF65-F5344CB8AC3E}">
        <p14:creationId xmlns:p14="http://schemas.microsoft.com/office/powerpoint/2010/main" val="1683103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62656" y="365125"/>
            <a:ext cx="839114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0509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194950" y="632648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1724D-AC68-E844-9254-CBB0734E74A2}" type="slidenum">
              <a:rPr lang="en-US" smtClean="0"/>
              <a:t>‹#›</a:t>
            </a:fld>
            <a:endParaRPr lang="en-US"/>
          </a:p>
        </p:txBody>
      </p:sp>
      <p:pic>
        <p:nvPicPr>
          <p:cNvPr id="12" name="Picture 11"/>
          <p:cNvPicPr>
            <a:picLocks noChangeAspect="1"/>
          </p:cNvPicPr>
          <p:nvPr userDrawn="1"/>
        </p:nvPicPr>
        <p:blipFill rotWithShape="1">
          <a:blip r:embed="rId12">
            <a:extLst>
              <a:ext uri="{28A0092B-C50C-407E-A947-70E740481C1C}">
                <a14:useLocalDpi xmlns:a14="http://schemas.microsoft.com/office/drawing/2010/main" val="0"/>
              </a:ext>
            </a:extLst>
          </a:blip>
          <a:srcRect b="24224"/>
          <a:stretch/>
        </p:blipFill>
        <p:spPr>
          <a:xfrm>
            <a:off x="417691" y="533345"/>
            <a:ext cx="2544965" cy="989122"/>
          </a:xfrm>
          <a:prstGeom prst="rect">
            <a:avLst/>
          </a:prstGeom>
        </p:spPr>
      </p:pic>
      <p:sp>
        <p:nvSpPr>
          <p:cNvPr id="7" name="Rectangle 6"/>
          <p:cNvSpPr/>
          <p:nvPr userDrawn="1"/>
        </p:nvSpPr>
        <p:spPr>
          <a:xfrm>
            <a:off x="-1" y="6537719"/>
            <a:ext cx="5460855" cy="307777"/>
          </a:xfrm>
          <a:prstGeom prst="rect">
            <a:avLst/>
          </a:prstGeom>
        </p:spPr>
        <p:txBody>
          <a:bodyPr wrap="square">
            <a:spAutoFit/>
          </a:bodyPr>
          <a:lstStyle/>
          <a:p>
            <a:pPr algn="ctr"/>
            <a:r>
              <a:rPr lang="en-US" sz="1400" b="0" i="0" dirty="0">
                <a:solidFill>
                  <a:schemeClr val="bg1">
                    <a:lumMod val="50000"/>
                  </a:schemeClr>
                </a:solidFill>
                <a:effectLst/>
                <a:latin typeface="Segoe Print" panose="02000600000000000000" pitchFamily="2" charset="0"/>
              </a:rPr>
              <a:t>Champions and Practitioners of Systems Engineering</a:t>
            </a:r>
          </a:p>
        </p:txBody>
      </p:sp>
    </p:spTree>
    <p:extLst>
      <p:ext uri="{BB962C8B-B14F-4D97-AF65-F5344CB8AC3E}">
        <p14:creationId xmlns:p14="http://schemas.microsoft.com/office/powerpoint/2010/main" val="1163434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l" defTabSz="914400" rtl="0" eaLnBrk="1" latinLnBrk="0" hangingPunct="1">
        <a:lnSpc>
          <a:spcPct val="90000"/>
        </a:lnSpc>
        <a:spcBef>
          <a:spcPct val="0"/>
        </a:spcBef>
        <a:buNone/>
        <a:defRPr sz="4000" kern="1200">
          <a:solidFill>
            <a:srgbClr val="2971A9"/>
          </a:solidFill>
          <a:latin typeface="Optima" charset="0"/>
          <a:ea typeface="Optima" charset="0"/>
          <a:cs typeface="Optima" charset="0"/>
        </a:defRPr>
      </a:lvl1pPr>
    </p:titleStyle>
    <p:bodyStyle>
      <a:lvl1pPr marL="228600" indent="-228600" algn="l" defTabSz="914400" rtl="0" eaLnBrk="1" latinLnBrk="0" hangingPunct="1">
        <a:lnSpc>
          <a:spcPct val="90000"/>
        </a:lnSpc>
        <a:spcBef>
          <a:spcPts val="1000"/>
        </a:spcBef>
        <a:buClr>
          <a:srgbClr val="2971A9"/>
        </a:buClr>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2971A9"/>
        </a:buClr>
        <a:buFont typeface="Wingdings" panose="05000000000000000000" pitchFamily="2" charset="2"/>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2971A9"/>
        </a:buClr>
        <a:buFont typeface="Courier New" panose="02070309020205020404" pitchFamily="49" charset="0"/>
        <a:buChar char="o"/>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2971A9"/>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2971A9"/>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38650" y="325438"/>
            <a:ext cx="7483475" cy="882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03225" y="1884363"/>
            <a:ext cx="11518900" cy="3563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03225" y="6188075"/>
            <a:ext cx="3005138" cy="21590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Century Gothic" panose="020B0502020202020204" pitchFamily="34" charset="0"/>
                <a:cs typeface="+mn-cs"/>
              </a:defRPr>
            </a:lvl1pPr>
          </a:lstStyle>
          <a:p>
            <a:pPr>
              <a:defRPr/>
            </a:pPr>
            <a:fld id="{B1600758-BEDF-43E4-A69D-C219A609701A}" type="datetimeFigureOut">
              <a:rPr lang="en-US"/>
              <a:pPr>
                <a:defRPr/>
              </a:pPr>
              <a:t>6/18/2023</a:t>
            </a:fld>
            <a:endParaRPr lang="en-US" dirty="0"/>
          </a:p>
        </p:txBody>
      </p:sp>
      <p:sp>
        <p:nvSpPr>
          <p:cNvPr id="5" name="Footer Placeholder 4"/>
          <p:cNvSpPr>
            <a:spLocks noGrp="1"/>
          </p:cNvSpPr>
          <p:nvPr>
            <p:ph type="ftr" sz="quarter" idx="3"/>
          </p:nvPr>
        </p:nvSpPr>
        <p:spPr>
          <a:xfrm>
            <a:off x="3657600" y="6188075"/>
            <a:ext cx="4876800" cy="2159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entury Gothic" panose="020B0502020202020204"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9178925" y="6188075"/>
            <a:ext cx="2743200" cy="18256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Gothic" panose="020B0502020202020204" pitchFamily="34" charset="0"/>
                <a:cs typeface="+mn-cs"/>
              </a:defRPr>
            </a:lvl1pPr>
          </a:lstStyle>
          <a:p>
            <a:pPr>
              <a:defRPr/>
            </a:pPr>
            <a:fld id="{4B797474-06F1-41CA-97B4-B22062011786}" type="slidenum">
              <a:rPr lang="en-US"/>
              <a:pPr>
                <a:defRPr/>
              </a:pPr>
              <a:t>‹#›</a:t>
            </a:fld>
            <a:endParaRPr lang="en-US"/>
          </a:p>
        </p:txBody>
      </p:sp>
      <p:pic>
        <p:nvPicPr>
          <p:cNvPr id="1031" name="Picture 22" descr="Text&#10;&#10;Description automatically generated"/>
          <p:cNvPicPr>
            <a:picLocks noChangeAspect="1"/>
          </p:cNvPicPr>
          <p:nvPr userDrawn="1"/>
        </p:nvPicPr>
        <p:blipFill>
          <a:blip r:embed="rId12"/>
          <a:srcRect/>
          <a:stretch>
            <a:fillRect/>
          </a:stretch>
        </p:blipFill>
        <p:spPr bwMode="auto">
          <a:xfrm>
            <a:off x="252413" y="95250"/>
            <a:ext cx="3914775" cy="1171575"/>
          </a:xfrm>
          <a:prstGeom prst="rect">
            <a:avLst/>
          </a:prstGeom>
          <a:noFill/>
          <a:ln w="9525">
            <a:noFill/>
            <a:miter lim="800000"/>
            <a:headEnd/>
            <a:tailEnd/>
          </a:ln>
        </p:spPr>
      </p:pic>
    </p:spTree>
    <p:extLst>
      <p:ext uri="{BB962C8B-B14F-4D97-AF65-F5344CB8AC3E}">
        <p14:creationId xmlns:p14="http://schemas.microsoft.com/office/powerpoint/2010/main" val="2240849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txStyles>
    <p:titleStyle>
      <a:lvl1pPr algn="l" rtl="0" eaLnBrk="0" fontAlgn="base" hangingPunct="0">
        <a:lnSpc>
          <a:spcPct val="90000"/>
        </a:lnSpc>
        <a:spcBef>
          <a:spcPct val="0"/>
        </a:spcBef>
        <a:spcAft>
          <a:spcPct val="0"/>
        </a:spcAft>
        <a:defRPr sz="4400" kern="1200">
          <a:solidFill>
            <a:srgbClr val="2971A9"/>
          </a:solidFill>
          <a:latin typeface="Century" panose="02040604050505020304" pitchFamily="18" charset="0"/>
          <a:ea typeface="+mj-ea"/>
          <a:cs typeface="+mj-cs"/>
        </a:defRPr>
      </a:lvl1pPr>
      <a:lvl2pPr algn="l" rtl="0" eaLnBrk="0" fontAlgn="base" hangingPunct="0">
        <a:lnSpc>
          <a:spcPct val="90000"/>
        </a:lnSpc>
        <a:spcBef>
          <a:spcPct val="0"/>
        </a:spcBef>
        <a:spcAft>
          <a:spcPct val="0"/>
        </a:spcAft>
        <a:defRPr sz="4400">
          <a:solidFill>
            <a:srgbClr val="2971A9"/>
          </a:solidFill>
          <a:latin typeface="Century"/>
        </a:defRPr>
      </a:lvl2pPr>
      <a:lvl3pPr algn="l" rtl="0" eaLnBrk="0" fontAlgn="base" hangingPunct="0">
        <a:lnSpc>
          <a:spcPct val="90000"/>
        </a:lnSpc>
        <a:spcBef>
          <a:spcPct val="0"/>
        </a:spcBef>
        <a:spcAft>
          <a:spcPct val="0"/>
        </a:spcAft>
        <a:defRPr sz="4400">
          <a:solidFill>
            <a:srgbClr val="2971A9"/>
          </a:solidFill>
          <a:latin typeface="Century"/>
        </a:defRPr>
      </a:lvl3pPr>
      <a:lvl4pPr algn="l" rtl="0" eaLnBrk="0" fontAlgn="base" hangingPunct="0">
        <a:lnSpc>
          <a:spcPct val="90000"/>
        </a:lnSpc>
        <a:spcBef>
          <a:spcPct val="0"/>
        </a:spcBef>
        <a:spcAft>
          <a:spcPct val="0"/>
        </a:spcAft>
        <a:defRPr sz="4400">
          <a:solidFill>
            <a:srgbClr val="2971A9"/>
          </a:solidFill>
          <a:latin typeface="Century"/>
        </a:defRPr>
      </a:lvl4pPr>
      <a:lvl5pPr algn="l" rtl="0" eaLnBrk="0" fontAlgn="base" hangingPunct="0">
        <a:lnSpc>
          <a:spcPct val="90000"/>
        </a:lnSpc>
        <a:spcBef>
          <a:spcPct val="0"/>
        </a:spcBef>
        <a:spcAft>
          <a:spcPct val="0"/>
        </a:spcAft>
        <a:defRPr sz="4400">
          <a:solidFill>
            <a:srgbClr val="2971A9"/>
          </a:solidFill>
          <a:latin typeface="Century"/>
        </a:defRPr>
      </a:lvl5pPr>
      <a:lvl6pPr marL="457200" algn="l" rtl="0" fontAlgn="base">
        <a:lnSpc>
          <a:spcPct val="90000"/>
        </a:lnSpc>
        <a:spcBef>
          <a:spcPct val="0"/>
        </a:spcBef>
        <a:spcAft>
          <a:spcPct val="0"/>
        </a:spcAft>
        <a:defRPr sz="4400">
          <a:solidFill>
            <a:srgbClr val="2971A9"/>
          </a:solidFill>
          <a:latin typeface="Century"/>
        </a:defRPr>
      </a:lvl6pPr>
      <a:lvl7pPr marL="914400" algn="l" rtl="0" fontAlgn="base">
        <a:lnSpc>
          <a:spcPct val="90000"/>
        </a:lnSpc>
        <a:spcBef>
          <a:spcPct val="0"/>
        </a:spcBef>
        <a:spcAft>
          <a:spcPct val="0"/>
        </a:spcAft>
        <a:defRPr sz="4400">
          <a:solidFill>
            <a:srgbClr val="2971A9"/>
          </a:solidFill>
          <a:latin typeface="Century"/>
        </a:defRPr>
      </a:lvl7pPr>
      <a:lvl8pPr marL="1371600" algn="l" rtl="0" fontAlgn="base">
        <a:lnSpc>
          <a:spcPct val="90000"/>
        </a:lnSpc>
        <a:spcBef>
          <a:spcPct val="0"/>
        </a:spcBef>
        <a:spcAft>
          <a:spcPct val="0"/>
        </a:spcAft>
        <a:defRPr sz="4400">
          <a:solidFill>
            <a:srgbClr val="2971A9"/>
          </a:solidFill>
          <a:latin typeface="Century"/>
        </a:defRPr>
      </a:lvl8pPr>
      <a:lvl9pPr marL="1828800" algn="l" rtl="0" fontAlgn="base">
        <a:lnSpc>
          <a:spcPct val="90000"/>
        </a:lnSpc>
        <a:spcBef>
          <a:spcPct val="0"/>
        </a:spcBef>
        <a:spcAft>
          <a:spcPct val="0"/>
        </a:spcAft>
        <a:defRPr sz="4400">
          <a:solidFill>
            <a:srgbClr val="2971A9"/>
          </a:solidFill>
          <a:latin typeface="Century"/>
        </a:defRPr>
      </a:lvl9pPr>
    </p:titleStyle>
    <p:bodyStyle>
      <a:lvl1pPr marL="228600" indent="-228600" algn="l" rtl="0" eaLnBrk="0" fontAlgn="base" hangingPunct="0">
        <a:lnSpc>
          <a:spcPct val="90000"/>
        </a:lnSpc>
        <a:spcBef>
          <a:spcPts val="1000"/>
        </a:spcBef>
        <a:spcAft>
          <a:spcPct val="0"/>
        </a:spcAft>
        <a:buClr>
          <a:srgbClr val="2971A9"/>
        </a:buClr>
        <a:buFont typeface="Arial" charset="0"/>
        <a:buChar char="•"/>
        <a:defRPr sz="2800" kern="1200">
          <a:solidFill>
            <a:schemeClr val="tx1"/>
          </a:solidFill>
          <a:latin typeface="Century" panose="02040604050505020304" pitchFamily="18" charset="0"/>
          <a:ea typeface="+mn-ea"/>
          <a:cs typeface="+mn-cs"/>
        </a:defRPr>
      </a:lvl1pPr>
      <a:lvl2pPr marL="685800" indent="-228600" algn="l" rtl="0" eaLnBrk="0" fontAlgn="base" hangingPunct="0">
        <a:lnSpc>
          <a:spcPct val="90000"/>
        </a:lnSpc>
        <a:spcBef>
          <a:spcPts val="500"/>
        </a:spcBef>
        <a:spcAft>
          <a:spcPct val="0"/>
        </a:spcAft>
        <a:buClr>
          <a:srgbClr val="2971A9"/>
        </a:buClr>
        <a:buFont typeface="Arial" charset="0"/>
        <a:buChar char="•"/>
        <a:defRPr sz="2400" kern="1200">
          <a:solidFill>
            <a:schemeClr val="tx1"/>
          </a:solidFill>
          <a:latin typeface="Century" panose="02040604050505020304" pitchFamily="18" charset="0"/>
          <a:ea typeface="+mn-ea"/>
          <a:cs typeface="+mn-cs"/>
        </a:defRPr>
      </a:lvl2pPr>
      <a:lvl3pPr marL="1143000" indent="-228600" algn="l" rtl="0" eaLnBrk="0" fontAlgn="base" hangingPunct="0">
        <a:lnSpc>
          <a:spcPct val="90000"/>
        </a:lnSpc>
        <a:spcBef>
          <a:spcPts val="500"/>
        </a:spcBef>
        <a:spcAft>
          <a:spcPct val="0"/>
        </a:spcAft>
        <a:buClr>
          <a:srgbClr val="2971A9"/>
        </a:buClr>
        <a:buFont typeface="Arial" charset="0"/>
        <a:buChar char="•"/>
        <a:defRPr sz="2000" kern="1200">
          <a:solidFill>
            <a:schemeClr val="tx1"/>
          </a:solidFill>
          <a:latin typeface="Century" panose="02040604050505020304" pitchFamily="18" charset="0"/>
          <a:ea typeface="+mn-ea"/>
          <a:cs typeface="+mn-cs"/>
        </a:defRPr>
      </a:lvl3pPr>
      <a:lvl4pPr marL="1600200" indent="-228600" algn="l" rtl="0" eaLnBrk="0" fontAlgn="base" hangingPunct="0">
        <a:lnSpc>
          <a:spcPct val="90000"/>
        </a:lnSpc>
        <a:spcBef>
          <a:spcPts val="500"/>
        </a:spcBef>
        <a:spcAft>
          <a:spcPct val="0"/>
        </a:spcAft>
        <a:buClr>
          <a:srgbClr val="2971A9"/>
        </a:buClr>
        <a:buFont typeface="Arial" charset="0"/>
        <a:buChar char="•"/>
        <a:defRPr kern="1200">
          <a:solidFill>
            <a:schemeClr val="tx1"/>
          </a:solidFill>
          <a:latin typeface="Century" panose="02040604050505020304" pitchFamily="18" charset="0"/>
          <a:ea typeface="+mn-ea"/>
          <a:cs typeface="+mn-cs"/>
        </a:defRPr>
      </a:lvl4pPr>
      <a:lvl5pPr marL="2057400" indent="-228600" algn="l" rtl="0" eaLnBrk="0" fontAlgn="base" hangingPunct="0">
        <a:lnSpc>
          <a:spcPct val="90000"/>
        </a:lnSpc>
        <a:spcBef>
          <a:spcPts val="500"/>
        </a:spcBef>
        <a:spcAft>
          <a:spcPct val="0"/>
        </a:spcAft>
        <a:buClr>
          <a:srgbClr val="2971A9"/>
        </a:buClr>
        <a:buFont typeface="Arial" charset="0"/>
        <a:buChar char="•"/>
        <a:defRPr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incose.org/products-and-publications/se-handbook" TargetMode="External"/><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hyperlink" Target="https://freepngimg.com/png/88497-information-human-text-faq-question-behavior" TargetMode="External"/><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https://creativecommons.org/licenses/by-nc/3.0/"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hyperlink" Target="https://www.incose.org/products-and-publications/se-handbook" TargetMode="External"/><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2F16-C616-1CF1-542E-55D9DEE78359}"/>
              </a:ext>
            </a:extLst>
          </p:cNvPr>
          <p:cNvSpPr>
            <a:spLocks noGrp="1"/>
          </p:cNvSpPr>
          <p:nvPr>
            <p:ph type="title"/>
          </p:nvPr>
        </p:nvSpPr>
        <p:spPr>
          <a:xfrm>
            <a:off x="831850" y="3185887"/>
            <a:ext cx="10515600" cy="2637808"/>
          </a:xfrm>
        </p:spPr>
        <p:txBody>
          <a:bodyPr>
            <a:normAutofit fontScale="90000"/>
          </a:bodyPr>
          <a:lstStyle/>
          <a:p>
            <a:pPr algn="ctr">
              <a:lnSpc>
                <a:spcPct val="100000"/>
              </a:lnSpc>
              <a:spcAft>
                <a:spcPts val="1200"/>
              </a:spcAft>
            </a:pPr>
            <a:r>
              <a:rPr lang="en-US" sz="4000" dirty="0"/>
              <a:t>INCOSE Chesapeake Chapter Webinar </a:t>
            </a:r>
            <a:br>
              <a:rPr lang="en-US" sz="4800" dirty="0"/>
            </a:br>
            <a:r>
              <a:rPr lang="en-US" sz="5300" b="1" dirty="0">
                <a:effectLst>
                  <a:outerShdw blurRad="38100" dist="38100" dir="2700000" algn="tl">
                    <a:srgbClr val="000000">
                      <a:alpha val="43137"/>
                    </a:srgbClr>
                  </a:outerShdw>
                </a:effectLst>
              </a:rPr>
              <a:t>Understanding INCOSE SEP Certification</a:t>
            </a:r>
            <a:br>
              <a:rPr lang="en-US" sz="4800" dirty="0"/>
            </a:br>
            <a:br>
              <a:rPr lang="en-US" sz="4800" dirty="0"/>
            </a:br>
            <a:r>
              <a:rPr lang="en-US" sz="3000" dirty="0"/>
              <a:t>June 24, 2023</a:t>
            </a:r>
            <a:endParaRPr lang="en-US" sz="4800" dirty="0"/>
          </a:p>
        </p:txBody>
      </p:sp>
      <p:sp>
        <p:nvSpPr>
          <p:cNvPr id="4" name="Slide Number Placeholder 3">
            <a:extLst>
              <a:ext uri="{FF2B5EF4-FFF2-40B4-BE49-F238E27FC236}">
                <a16:creationId xmlns:a16="http://schemas.microsoft.com/office/drawing/2014/main" id="{AB638772-1841-D423-47B0-FF99B82A3806}"/>
              </a:ext>
            </a:extLst>
          </p:cNvPr>
          <p:cNvSpPr>
            <a:spLocks noGrp="1"/>
          </p:cNvSpPr>
          <p:nvPr>
            <p:ph type="sldNum" sz="quarter" idx="12"/>
          </p:nvPr>
        </p:nvSpPr>
        <p:spPr/>
        <p:txBody>
          <a:bodyPr/>
          <a:lstStyle/>
          <a:p>
            <a:fld id="{0A41724D-AC68-E844-9254-CBB0734E74A2}" type="slidenum">
              <a:rPr lang="en-US" smtClean="0"/>
              <a:t>1</a:t>
            </a:fld>
            <a:endParaRPr lang="en-US"/>
          </a:p>
        </p:txBody>
      </p:sp>
      <p:sp>
        <p:nvSpPr>
          <p:cNvPr id="3" name="TextBox 2">
            <a:extLst>
              <a:ext uri="{FF2B5EF4-FFF2-40B4-BE49-F238E27FC236}">
                <a16:creationId xmlns:a16="http://schemas.microsoft.com/office/drawing/2014/main" id="{72031299-29B8-FF12-188A-58BD6B6E074A}"/>
              </a:ext>
            </a:extLst>
          </p:cNvPr>
          <p:cNvSpPr txBox="1"/>
          <p:nvPr/>
        </p:nvSpPr>
        <p:spPr>
          <a:xfrm>
            <a:off x="8222427" y="6297010"/>
            <a:ext cx="3125023" cy="400110"/>
          </a:xfrm>
          <a:prstGeom prst="rect">
            <a:avLst/>
          </a:prstGeom>
          <a:noFill/>
        </p:spPr>
        <p:txBody>
          <a:bodyPr wrap="none" rtlCol="0">
            <a:spAutoFit/>
          </a:bodyPr>
          <a:lstStyle/>
          <a:p>
            <a:pPr algn="ctr"/>
            <a:r>
              <a:rPr lang="en-US" sz="2000" dirty="0">
                <a:solidFill>
                  <a:srgbClr val="2971A9"/>
                </a:solidFill>
              </a:rPr>
              <a:t>Host: Dr. Steve Biemer, CSEP</a:t>
            </a:r>
          </a:p>
        </p:txBody>
      </p:sp>
    </p:spTree>
    <p:extLst>
      <p:ext uri="{BB962C8B-B14F-4D97-AF65-F5344CB8AC3E}">
        <p14:creationId xmlns:p14="http://schemas.microsoft.com/office/powerpoint/2010/main" val="2766776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INCOSE Certification?</a:t>
            </a:r>
          </a:p>
        </p:txBody>
      </p:sp>
      <p:sp>
        <p:nvSpPr>
          <p:cNvPr id="4" name="Slide Number Placeholder 3"/>
          <p:cNvSpPr>
            <a:spLocks noGrp="1"/>
          </p:cNvSpPr>
          <p:nvPr>
            <p:ph type="sldNum" sz="quarter" idx="12"/>
          </p:nvPr>
        </p:nvSpPr>
        <p:spPr/>
        <p:txBody>
          <a:bodyPr/>
          <a:lstStyle/>
          <a:p>
            <a:fld id="{8773574F-BB2D-4D11-BCC3-14202D29839B}" type="slidenum">
              <a:rPr lang="en-US" smtClean="0"/>
              <a:t>10</a:t>
            </a:fld>
            <a:endParaRPr lang="en-US"/>
          </a:p>
        </p:txBody>
      </p:sp>
      <p:sp>
        <p:nvSpPr>
          <p:cNvPr id="5" name="TextBox 4">
            <a:extLst>
              <a:ext uri="{FF2B5EF4-FFF2-40B4-BE49-F238E27FC236}">
                <a16:creationId xmlns:a16="http://schemas.microsoft.com/office/drawing/2014/main" id="{AADFA17E-A658-0FE6-EE5A-CC972F253B13}"/>
              </a:ext>
            </a:extLst>
          </p:cNvPr>
          <p:cNvSpPr txBox="1"/>
          <p:nvPr/>
        </p:nvSpPr>
        <p:spPr>
          <a:xfrm>
            <a:off x="7046836" y="6537719"/>
            <a:ext cx="4412193" cy="307777"/>
          </a:xfrm>
          <a:prstGeom prst="rect">
            <a:avLst/>
          </a:prstGeom>
          <a:noFill/>
        </p:spPr>
        <p:txBody>
          <a:bodyPr wrap="square">
            <a:spAutoFit/>
          </a:bodyPr>
          <a:lstStyle/>
          <a:p>
            <a:r>
              <a:rPr lang="en-US" sz="1400" dirty="0"/>
              <a:t>https://www.incose.org/systems-engineering-certification</a:t>
            </a:r>
          </a:p>
        </p:txBody>
      </p:sp>
      <p:pic>
        <p:nvPicPr>
          <p:cNvPr id="2" name="Picture 6" descr="ESEP">
            <a:extLst>
              <a:ext uri="{FF2B5EF4-FFF2-40B4-BE49-F238E27FC236}">
                <a16:creationId xmlns:a16="http://schemas.microsoft.com/office/drawing/2014/main" id="{FC95EC00-9BBC-19FB-921C-D116117EB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1" y="2103936"/>
            <a:ext cx="1744889" cy="17332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5191BD6-2DEE-ACA5-1995-DAA3716BC830}"/>
              </a:ext>
            </a:extLst>
          </p:cNvPr>
          <p:cNvSpPr txBox="1"/>
          <p:nvPr/>
        </p:nvSpPr>
        <p:spPr>
          <a:xfrm>
            <a:off x="3410857" y="2064359"/>
            <a:ext cx="7844972" cy="2308324"/>
          </a:xfrm>
          <a:prstGeom prst="rect">
            <a:avLst/>
          </a:prstGeom>
          <a:noFill/>
        </p:spPr>
        <p:txBody>
          <a:bodyPr wrap="square">
            <a:spAutoFit/>
          </a:bodyPr>
          <a:lstStyle/>
          <a:p>
            <a:r>
              <a:rPr lang="en-US" b="0" i="0" dirty="0">
                <a:solidFill>
                  <a:srgbClr val="414042"/>
                </a:solidFill>
                <a:effectLst/>
                <a:latin typeface="Open Sans" panose="020B0606030504020204" pitchFamily="34" charset="0"/>
              </a:rPr>
              <a:t>The Expert Systems Engineering Professional (ESEP) is a recognized and distinguished systems engineering leader. The ESEP has a broader and deeper experience in performing and leading systems engineering than the CSEP. The ESEP has at least twenty years of systems engineering experience and is the person others seek with specific, challenging, technical questions. He or she is not an expert in all aspects of systems engineering but is the expert for some aspects of SE and could perform adequately in many.</a:t>
            </a:r>
            <a:endParaRPr lang="en-US" dirty="0"/>
          </a:p>
        </p:txBody>
      </p:sp>
    </p:spTree>
    <p:extLst>
      <p:ext uri="{BB962C8B-B14F-4D97-AF65-F5344CB8AC3E}">
        <p14:creationId xmlns:p14="http://schemas.microsoft.com/office/powerpoint/2010/main" val="872497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62655" y="365125"/>
            <a:ext cx="8805543" cy="1325563"/>
          </a:xfrm>
        </p:spPr>
        <p:txBody>
          <a:bodyPr/>
          <a:lstStyle/>
          <a:p>
            <a:r>
              <a:rPr lang="en-US" dirty="0"/>
              <a:t>INCOSE Certification Level Requirements</a:t>
            </a:r>
          </a:p>
        </p:txBody>
      </p:sp>
      <p:sp>
        <p:nvSpPr>
          <p:cNvPr id="4" name="Slide Number Placeholder 3"/>
          <p:cNvSpPr>
            <a:spLocks noGrp="1"/>
          </p:cNvSpPr>
          <p:nvPr>
            <p:ph type="sldNum" sz="quarter" idx="12"/>
          </p:nvPr>
        </p:nvSpPr>
        <p:spPr/>
        <p:txBody>
          <a:bodyPr/>
          <a:lstStyle/>
          <a:p>
            <a:fld id="{8773574F-BB2D-4D11-BCC3-14202D29839B}" type="slidenum">
              <a:rPr lang="en-US" smtClean="0"/>
              <a:t>11</a:t>
            </a:fld>
            <a:endParaRPr lang="en-US"/>
          </a:p>
        </p:txBody>
      </p:sp>
      <p:sp>
        <p:nvSpPr>
          <p:cNvPr id="5" name="TextBox 4">
            <a:extLst>
              <a:ext uri="{FF2B5EF4-FFF2-40B4-BE49-F238E27FC236}">
                <a16:creationId xmlns:a16="http://schemas.microsoft.com/office/drawing/2014/main" id="{AADFA17E-A658-0FE6-EE5A-CC972F253B13}"/>
              </a:ext>
            </a:extLst>
          </p:cNvPr>
          <p:cNvSpPr txBox="1"/>
          <p:nvPr/>
        </p:nvSpPr>
        <p:spPr>
          <a:xfrm>
            <a:off x="6379030" y="6550223"/>
            <a:ext cx="5965372" cy="307777"/>
          </a:xfrm>
          <a:prstGeom prst="rect">
            <a:avLst/>
          </a:prstGeom>
          <a:noFill/>
        </p:spPr>
        <p:txBody>
          <a:bodyPr wrap="square">
            <a:spAutoFit/>
          </a:bodyPr>
          <a:lstStyle/>
          <a:p>
            <a:r>
              <a:rPr lang="en-US" sz="1400" dirty="0"/>
              <a:t>https://www.incose.org/systems-engineering-certification/becoming-certified</a:t>
            </a:r>
          </a:p>
        </p:txBody>
      </p:sp>
      <p:pic>
        <p:nvPicPr>
          <p:cNvPr id="1026" name="Picture 2" descr="ASEP">
            <a:extLst>
              <a:ext uri="{FF2B5EF4-FFF2-40B4-BE49-F238E27FC236}">
                <a16:creationId xmlns:a16="http://schemas.microsoft.com/office/drawing/2014/main" id="{0640001F-4C18-9778-B78F-26F3B2C1D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97" y="2440073"/>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SEP">
            <a:extLst>
              <a:ext uri="{FF2B5EF4-FFF2-40B4-BE49-F238E27FC236}">
                <a16:creationId xmlns:a16="http://schemas.microsoft.com/office/drawing/2014/main" id="{6B434CF1-AC7E-4FDC-03D8-FE3EC90C8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97" y="3870566"/>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SEP">
            <a:extLst>
              <a:ext uri="{FF2B5EF4-FFF2-40B4-BE49-F238E27FC236}">
                <a16:creationId xmlns:a16="http://schemas.microsoft.com/office/drawing/2014/main" id="{B94FBE3B-88B9-362F-98E0-4E2326D9E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697" y="5301059"/>
            <a:ext cx="1072276" cy="10651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ADEAE4-443F-22ED-72B6-31E1CD47927A}"/>
              </a:ext>
            </a:extLst>
          </p:cNvPr>
          <p:cNvSpPr txBox="1"/>
          <p:nvPr/>
        </p:nvSpPr>
        <p:spPr>
          <a:xfrm>
            <a:off x="2642148" y="1763485"/>
            <a:ext cx="1223797" cy="369332"/>
          </a:xfrm>
          <a:prstGeom prst="rect">
            <a:avLst/>
          </a:prstGeom>
          <a:noFill/>
        </p:spPr>
        <p:txBody>
          <a:bodyPr wrap="none" rtlCol="0">
            <a:spAutoFit/>
          </a:bodyPr>
          <a:lstStyle/>
          <a:p>
            <a:pPr algn="ctr"/>
            <a:r>
              <a:rPr lang="en-US" b="1" dirty="0"/>
              <a:t>Leadership</a:t>
            </a:r>
          </a:p>
        </p:txBody>
      </p:sp>
      <p:sp>
        <p:nvSpPr>
          <p:cNvPr id="8" name="TextBox 7">
            <a:extLst>
              <a:ext uri="{FF2B5EF4-FFF2-40B4-BE49-F238E27FC236}">
                <a16:creationId xmlns:a16="http://schemas.microsoft.com/office/drawing/2014/main" id="{C7A61A9A-591C-7542-807D-8FD32DCEA3A8}"/>
              </a:ext>
            </a:extLst>
          </p:cNvPr>
          <p:cNvSpPr txBox="1"/>
          <p:nvPr/>
        </p:nvSpPr>
        <p:spPr>
          <a:xfrm>
            <a:off x="4650019" y="1763485"/>
            <a:ext cx="1229824" cy="369332"/>
          </a:xfrm>
          <a:prstGeom prst="rect">
            <a:avLst/>
          </a:prstGeom>
          <a:noFill/>
        </p:spPr>
        <p:txBody>
          <a:bodyPr wrap="none" rtlCol="0">
            <a:spAutoFit/>
          </a:bodyPr>
          <a:lstStyle/>
          <a:p>
            <a:pPr algn="ctr"/>
            <a:r>
              <a:rPr lang="en-US" b="1" dirty="0"/>
              <a:t>Experience</a:t>
            </a:r>
          </a:p>
        </p:txBody>
      </p:sp>
      <p:sp>
        <p:nvSpPr>
          <p:cNvPr id="9" name="TextBox 8">
            <a:extLst>
              <a:ext uri="{FF2B5EF4-FFF2-40B4-BE49-F238E27FC236}">
                <a16:creationId xmlns:a16="http://schemas.microsoft.com/office/drawing/2014/main" id="{D5C253E4-3E9C-DCF1-3C13-9EA8C22B4EBE}"/>
              </a:ext>
            </a:extLst>
          </p:cNvPr>
          <p:cNvSpPr txBox="1"/>
          <p:nvPr/>
        </p:nvSpPr>
        <p:spPr>
          <a:xfrm>
            <a:off x="6633812" y="1763485"/>
            <a:ext cx="2544159" cy="369332"/>
          </a:xfrm>
          <a:prstGeom prst="rect">
            <a:avLst/>
          </a:prstGeom>
          <a:noFill/>
        </p:spPr>
        <p:txBody>
          <a:bodyPr wrap="none" rtlCol="0">
            <a:spAutoFit/>
          </a:bodyPr>
          <a:lstStyle/>
          <a:p>
            <a:pPr algn="ctr"/>
            <a:r>
              <a:rPr lang="en-US" b="1" dirty="0"/>
              <a:t>Experience Confirmation</a:t>
            </a:r>
          </a:p>
        </p:txBody>
      </p:sp>
      <p:sp>
        <p:nvSpPr>
          <p:cNvPr id="10" name="TextBox 9">
            <a:extLst>
              <a:ext uri="{FF2B5EF4-FFF2-40B4-BE49-F238E27FC236}">
                <a16:creationId xmlns:a16="http://schemas.microsoft.com/office/drawing/2014/main" id="{72B9F5F9-1208-C137-42C6-16811A4B3B5F}"/>
              </a:ext>
            </a:extLst>
          </p:cNvPr>
          <p:cNvSpPr txBox="1"/>
          <p:nvPr/>
        </p:nvSpPr>
        <p:spPr>
          <a:xfrm>
            <a:off x="9980461" y="1763485"/>
            <a:ext cx="1243610" cy="369332"/>
          </a:xfrm>
          <a:prstGeom prst="rect">
            <a:avLst/>
          </a:prstGeom>
          <a:noFill/>
        </p:spPr>
        <p:txBody>
          <a:bodyPr wrap="none" rtlCol="0">
            <a:spAutoFit/>
          </a:bodyPr>
          <a:lstStyle/>
          <a:p>
            <a:pPr algn="ctr"/>
            <a:r>
              <a:rPr lang="en-US" b="1" dirty="0"/>
              <a:t>Knowledge</a:t>
            </a:r>
          </a:p>
        </p:txBody>
      </p:sp>
      <p:cxnSp>
        <p:nvCxnSpPr>
          <p:cNvPr id="12" name="Straight Connector 11">
            <a:extLst>
              <a:ext uri="{FF2B5EF4-FFF2-40B4-BE49-F238E27FC236}">
                <a16:creationId xmlns:a16="http://schemas.microsoft.com/office/drawing/2014/main" id="{0B5481BF-1105-203B-D3D1-88E3B109BE50}"/>
              </a:ext>
            </a:extLst>
          </p:cNvPr>
          <p:cNvCxnSpPr/>
          <p:nvPr/>
        </p:nvCxnSpPr>
        <p:spPr>
          <a:xfrm>
            <a:off x="653143" y="1763485"/>
            <a:ext cx="1128500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BB50467-3811-23D6-C2AE-860236484445}"/>
              </a:ext>
            </a:extLst>
          </p:cNvPr>
          <p:cNvCxnSpPr/>
          <p:nvPr/>
        </p:nvCxnSpPr>
        <p:spPr>
          <a:xfrm>
            <a:off x="653142" y="2140073"/>
            <a:ext cx="1128500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9896F71-3C07-4A8C-EB14-DC3DBE7D483A}"/>
              </a:ext>
            </a:extLst>
          </p:cNvPr>
          <p:cNvSpPr txBox="1"/>
          <p:nvPr/>
        </p:nvSpPr>
        <p:spPr>
          <a:xfrm>
            <a:off x="2907637" y="2787969"/>
            <a:ext cx="692818" cy="369332"/>
          </a:xfrm>
          <a:prstGeom prst="rect">
            <a:avLst/>
          </a:prstGeom>
          <a:noFill/>
        </p:spPr>
        <p:txBody>
          <a:bodyPr wrap="none" rtlCol="0">
            <a:spAutoFit/>
          </a:bodyPr>
          <a:lstStyle/>
          <a:p>
            <a:pPr algn="ctr"/>
            <a:r>
              <a:rPr lang="en-US" dirty="0"/>
              <a:t>None</a:t>
            </a:r>
          </a:p>
        </p:txBody>
      </p:sp>
      <p:sp>
        <p:nvSpPr>
          <p:cNvPr id="16" name="TextBox 15">
            <a:extLst>
              <a:ext uri="{FF2B5EF4-FFF2-40B4-BE49-F238E27FC236}">
                <a16:creationId xmlns:a16="http://schemas.microsoft.com/office/drawing/2014/main" id="{32EC6782-2AF1-8BC8-93BC-26690FA8060A}"/>
              </a:ext>
            </a:extLst>
          </p:cNvPr>
          <p:cNvSpPr txBox="1"/>
          <p:nvPr/>
        </p:nvSpPr>
        <p:spPr>
          <a:xfrm>
            <a:off x="4918522" y="2787969"/>
            <a:ext cx="692818" cy="369332"/>
          </a:xfrm>
          <a:prstGeom prst="rect">
            <a:avLst/>
          </a:prstGeom>
          <a:noFill/>
        </p:spPr>
        <p:txBody>
          <a:bodyPr wrap="none" rtlCol="0">
            <a:spAutoFit/>
          </a:bodyPr>
          <a:lstStyle/>
          <a:p>
            <a:pPr algn="ctr"/>
            <a:r>
              <a:rPr lang="en-US" dirty="0"/>
              <a:t>None</a:t>
            </a:r>
          </a:p>
        </p:txBody>
      </p:sp>
      <p:sp>
        <p:nvSpPr>
          <p:cNvPr id="17" name="TextBox 16">
            <a:extLst>
              <a:ext uri="{FF2B5EF4-FFF2-40B4-BE49-F238E27FC236}">
                <a16:creationId xmlns:a16="http://schemas.microsoft.com/office/drawing/2014/main" id="{73DCC129-75D2-9ADA-5A69-435C2CDE6A0F}"/>
              </a:ext>
            </a:extLst>
          </p:cNvPr>
          <p:cNvSpPr txBox="1"/>
          <p:nvPr/>
        </p:nvSpPr>
        <p:spPr>
          <a:xfrm>
            <a:off x="7559482" y="2787969"/>
            <a:ext cx="692818" cy="369332"/>
          </a:xfrm>
          <a:prstGeom prst="rect">
            <a:avLst/>
          </a:prstGeom>
          <a:noFill/>
        </p:spPr>
        <p:txBody>
          <a:bodyPr wrap="none" rtlCol="0">
            <a:spAutoFit/>
          </a:bodyPr>
          <a:lstStyle/>
          <a:p>
            <a:pPr algn="ctr"/>
            <a:r>
              <a:rPr lang="en-US" dirty="0"/>
              <a:t>None</a:t>
            </a:r>
          </a:p>
        </p:txBody>
      </p:sp>
      <p:sp>
        <p:nvSpPr>
          <p:cNvPr id="18" name="TextBox 17">
            <a:extLst>
              <a:ext uri="{FF2B5EF4-FFF2-40B4-BE49-F238E27FC236}">
                <a16:creationId xmlns:a16="http://schemas.microsoft.com/office/drawing/2014/main" id="{1B41048D-A6A6-4478-19C5-30DC42E1DE6D}"/>
              </a:ext>
            </a:extLst>
          </p:cNvPr>
          <p:cNvSpPr txBox="1"/>
          <p:nvPr/>
        </p:nvSpPr>
        <p:spPr>
          <a:xfrm>
            <a:off x="9473142" y="2649470"/>
            <a:ext cx="2258247" cy="646331"/>
          </a:xfrm>
          <a:prstGeom prst="rect">
            <a:avLst/>
          </a:prstGeom>
          <a:noFill/>
        </p:spPr>
        <p:txBody>
          <a:bodyPr wrap="none" rtlCol="0">
            <a:spAutoFit/>
          </a:bodyPr>
          <a:lstStyle/>
          <a:p>
            <a:pPr algn="ctr"/>
            <a:r>
              <a:rPr lang="en-US" dirty="0"/>
              <a:t>Written Exam</a:t>
            </a:r>
          </a:p>
          <a:p>
            <a:pPr algn="ctr"/>
            <a:r>
              <a:rPr lang="en-US" dirty="0"/>
              <a:t>Academic Equivalency</a:t>
            </a:r>
          </a:p>
        </p:txBody>
      </p:sp>
      <p:sp>
        <p:nvSpPr>
          <p:cNvPr id="19" name="TextBox 18">
            <a:extLst>
              <a:ext uri="{FF2B5EF4-FFF2-40B4-BE49-F238E27FC236}">
                <a16:creationId xmlns:a16="http://schemas.microsoft.com/office/drawing/2014/main" id="{23A1A062-0F3F-D566-6B98-A2BEA282C83B}"/>
              </a:ext>
            </a:extLst>
          </p:cNvPr>
          <p:cNvSpPr txBox="1"/>
          <p:nvPr/>
        </p:nvSpPr>
        <p:spPr>
          <a:xfrm>
            <a:off x="2907637" y="4218463"/>
            <a:ext cx="692818" cy="369332"/>
          </a:xfrm>
          <a:prstGeom prst="rect">
            <a:avLst/>
          </a:prstGeom>
          <a:noFill/>
        </p:spPr>
        <p:txBody>
          <a:bodyPr wrap="none" rtlCol="0">
            <a:spAutoFit/>
          </a:bodyPr>
          <a:lstStyle/>
          <a:p>
            <a:pPr algn="ctr"/>
            <a:r>
              <a:rPr lang="en-US" dirty="0"/>
              <a:t>None</a:t>
            </a:r>
          </a:p>
        </p:txBody>
      </p:sp>
      <p:sp>
        <p:nvSpPr>
          <p:cNvPr id="20" name="TextBox 19">
            <a:extLst>
              <a:ext uri="{FF2B5EF4-FFF2-40B4-BE49-F238E27FC236}">
                <a16:creationId xmlns:a16="http://schemas.microsoft.com/office/drawing/2014/main" id="{F03C6C10-4961-0ED8-FC19-F0BF387B880A}"/>
              </a:ext>
            </a:extLst>
          </p:cNvPr>
          <p:cNvSpPr txBox="1"/>
          <p:nvPr/>
        </p:nvSpPr>
        <p:spPr>
          <a:xfrm>
            <a:off x="4363274" y="4218463"/>
            <a:ext cx="1803314" cy="369332"/>
          </a:xfrm>
          <a:prstGeom prst="rect">
            <a:avLst/>
          </a:prstGeom>
          <a:noFill/>
        </p:spPr>
        <p:txBody>
          <a:bodyPr wrap="none" rtlCol="0">
            <a:spAutoFit/>
          </a:bodyPr>
          <a:lstStyle/>
          <a:p>
            <a:pPr algn="ctr"/>
            <a:r>
              <a:rPr lang="en-US" dirty="0"/>
              <a:t>5 years minimum</a:t>
            </a:r>
          </a:p>
        </p:txBody>
      </p:sp>
      <p:sp>
        <p:nvSpPr>
          <p:cNvPr id="21" name="TextBox 20">
            <a:extLst>
              <a:ext uri="{FF2B5EF4-FFF2-40B4-BE49-F238E27FC236}">
                <a16:creationId xmlns:a16="http://schemas.microsoft.com/office/drawing/2014/main" id="{13A4A739-83A8-0379-CD63-8A6196C6C96E}"/>
              </a:ext>
            </a:extLst>
          </p:cNvPr>
          <p:cNvSpPr txBox="1"/>
          <p:nvPr/>
        </p:nvSpPr>
        <p:spPr>
          <a:xfrm>
            <a:off x="7234585" y="4218463"/>
            <a:ext cx="1342612" cy="369332"/>
          </a:xfrm>
          <a:prstGeom prst="rect">
            <a:avLst/>
          </a:prstGeom>
          <a:noFill/>
        </p:spPr>
        <p:txBody>
          <a:bodyPr wrap="none" rtlCol="0">
            <a:spAutoFit/>
          </a:bodyPr>
          <a:lstStyle/>
          <a:p>
            <a:pPr algn="ctr"/>
            <a:r>
              <a:rPr lang="en-US" dirty="0"/>
              <a:t>3 references</a:t>
            </a:r>
          </a:p>
        </p:txBody>
      </p:sp>
      <p:sp>
        <p:nvSpPr>
          <p:cNvPr id="22" name="TextBox 21">
            <a:extLst>
              <a:ext uri="{FF2B5EF4-FFF2-40B4-BE49-F238E27FC236}">
                <a16:creationId xmlns:a16="http://schemas.microsoft.com/office/drawing/2014/main" id="{C64098B6-0D31-0F83-E8DD-09B6A4A82DAA}"/>
              </a:ext>
            </a:extLst>
          </p:cNvPr>
          <p:cNvSpPr txBox="1"/>
          <p:nvPr/>
        </p:nvSpPr>
        <p:spPr>
          <a:xfrm>
            <a:off x="9473142" y="4079964"/>
            <a:ext cx="2258247" cy="646331"/>
          </a:xfrm>
          <a:prstGeom prst="rect">
            <a:avLst/>
          </a:prstGeom>
          <a:noFill/>
        </p:spPr>
        <p:txBody>
          <a:bodyPr wrap="none" rtlCol="0">
            <a:spAutoFit/>
          </a:bodyPr>
          <a:lstStyle/>
          <a:p>
            <a:pPr algn="ctr"/>
            <a:r>
              <a:rPr lang="en-US" dirty="0"/>
              <a:t>Written Exam</a:t>
            </a:r>
          </a:p>
          <a:p>
            <a:pPr algn="ctr"/>
            <a:r>
              <a:rPr lang="en-US" dirty="0"/>
              <a:t>Academic Equivalency</a:t>
            </a:r>
          </a:p>
        </p:txBody>
      </p:sp>
      <p:sp>
        <p:nvSpPr>
          <p:cNvPr id="23" name="TextBox 22">
            <a:extLst>
              <a:ext uri="{FF2B5EF4-FFF2-40B4-BE49-F238E27FC236}">
                <a16:creationId xmlns:a16="http://schemas.microsoft.com/office/drawing/2014/main" id="{808A93C3-5754-BCEF-9DC9-A270DBE49F08}"/>
              </a:ext>
            </a:extLst>
          </p:cNvPr>
          <p:cNvSpPr txBox="1"/>
          <p:nvPr/>
        </p:nvSpPr>
        <p:spPr>
          <a:xfrm>
            <a:off x="2631087" y="5648956"/>
            <a:ext cx="1245919" cy="369332"/>
          </a:xfrm>
          <a:prstGeom prst="rect">
            <a:avLst/>
          </a:prstGeom>
          <a:noFill/>
        </p:spPr>
        <p:txBody>
          <a:bodyPr wrap="none" rtlCol="0">
            <a:spAutoFit/>
          </a:bodyPr>
          <a:lstStyle/>
          <a:p>
            <a:pPr algn="ctr"/>
            <a:r>
              <a:rPr lang="en-US" dirty="0"/>
              <a:t>Recognized</a:t>
            </a:r>
          </a:p>
        </p:txBody>
      </p:sp>
      <p:sp>
        <p:nvSpPr>
          <p:cNvPr id="24" name="TextBox 23">
            <a:extLst>
              <a:ext uri="{FF2B5EF4-FFF2-40B4-BE49-F238E27FC236}">
                <a16:creationId xmlns:a16="http://schemas.microsoft.com/office/drawing/2014/main" id="{B249B82C-BEE5-8486-7CBA-AAC5B8F832DE}"/>
              </a:ext>
            </a:extLst>
          </p:cNvPr>
          <p:cNvSpPr txBox="1"/>
          <p:nvPr/>
        </p:nvSpPr>
        <p:spPr>
          <a:xfrm>
            <a:off x="4142861" y="5648956"/>
            <a:ext cx="2244140" cy="369332"/>
          </a:xfrm>
          <a:prstGeom prst="rect">
            <a:avLst/>
          </a:prstGeom>
          <a:noFill/>
        </p:spPr>
        <p:txBody>
          <a:bodyPr wrap="none" rtlCol="0">
            <a:spAutoFit/>
          </a:bodyPr>
          <a:lstStyle/>
          <a:p>
            <a:pPr algn="ctr"/>
            <a:r>
              <a:rPr lang="en-US" dirty="0"/>
              <a:t>20/25 years minimum</a:t>
            </a:r>
          </a:p>
        </p:txBody>
      </p:sp>
      <p:sp>
        <p:nvSpPr>
          <p:cNvPr id="25" name="TextBox 24">
            <a:extLst>
              <a:ext uri="{FF2B5EF4-FFF2-40B4-BE49-F238E27FC236}">
                <a16:creationId xmlns:a16="http://schemas.microsoft.com/office/drawing/2014/main" id="{FB469F32-93A7-78A4-0451-301756997C41}"/>
              </a:ext>
            </a:extLst>
          </p:cNvPr>
          <p:cNvSpPr txBox="1"/>
          <p:nvPr/>
        </p:nvSpPr>
        <p:spPr>
          <a:xfrm>
            <a:off x="7234586" y="5510457"/>
            <a:ext cx="1342611" cy="646331"/>
          </a:xfrm>
          <a:prstGeom prst="rect">
            <a:avLst/>
          </a:prstGeom>
          <a:noFill/>
        </p:spPr>
        <p:txBody>
          <a:bodyPr wrap="none" rtlCol="0">
            <a:spAutoFit/>
          </a:bodyPr>
          <a:lstStyle/>
          <a:p>
            <a:pPr algn="ctr"/>
            <a:r>
              <a:rPr lang="en-US" dirty="0"/>
              <a:t>3 references</a:t>
            </a:r>
          </a:p>
          <a:p>
            <a:pPr algn="ctr"/>
            <a:r>
              <a:rPr lang="en-US" dirty="0"/>
              <a:t>interview</a:t>
            </a:r>
          </a:p>
        </p:txBody>
      </p:sp>
      <p:sp>
        <p:nvSpPr>
          <p:cNvPr id="26" name="TextBox 25">
            <a:extLst>
              <a:ext uri="{FF2B5EF4-FFF2-40B4-BE49-F238E27FC236}">
                <a16:creationId xmlns:a16="http://schemas.microsoft.com/office/drawing/2014/main" id="{CDF08894-A40A-AD79-6A14-4B19C3533E22}"/>
              </a:ext>
            </a:extLst>
          </p:cNvPr>
          <p:cNvSpPr txBox="1"/>
          <p:nvPr/>
        </p:nvSpPr>
        <p:spPr>
          <a:xfrm>
            <a:off x="10255856" y="5648956"/>
            <a:ext cx="692818" cy="369332"/>
          </a:xfrm>
          <a:prstGeom prst="rect">
            <a:avLst/>
          </a:prstGeom>
          <a:noFill/>
        </p:spPr>
        <p:txBody>
          <a:bodyPr wrap="none" rtlCol="0">
            <a:spAutoFit/>
          </a:bodyPr>
          <a:lstStyle/>
          <a:p>
            <a:pPr algn="ctr"/>
            <a:r>
              <a:rPr lang="en-US" dirty="0"/>
              <a:t>None</a:t>
            </a:r>
          </a:p>
        </p:txBody>
      </p:sp>
    </p:spTree>
    <p:extLst>
      <p:ext uri="{BB962C8B-B14F-4D97-AF65-F5344CB8AC3E}">
        <p14:creationId xmlns:p14="http://schemas.microsoft.com/office/powerpoint/2010/main" val="526687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62655" y="365125"/>
            <a:ext cx="8805543" cy="1325563"/>
          </a:xfrm>
        </p:spPr>
        <p:txBody>
          <a:bodyPr/>
          <a:lstStyle/>
          <a:p>
            <a:r>
              <a:rPr lang="en-US" dirty="0"/>
              <a:t>INCOSE Certification Level Costs</a:t>
            </a:r>
          </a:p>
        </p:txBody>
      </p:sp>
      <p:sp>
        <p:nvSpPr>
          <p:cNvPr id="4" name="Slide Number Placeholder 3"/>
          <p:cNvSpPr>
            <a:spLocks noGrp="1"/>
          </p:cNvSpPr>
          <p:nvPr>
            <p:ph type="sldNum" sz="quarter" idx="12"/>
          </p:nvPr>
        </p:nvSpPr>
        <p:spPr/>
        <p:txBody>
          <a:bodyPr/>
          <a:lstStyle/>
          <a:p>
            <a:fld id="{8773574F-BB2D-4D11-BCC3-14202D29839B}" type="slidenum">
              <a:rPr lang="en-US" smtClean="0"/>
              <a:t>12</a:t>
            </a:fld>
            <a:endParaRPr lang="en-US"/>
          </a:p>
        </p:txBody>
      </p:sp>
      <p:sp>
        <p:nvSpPr>
          <p:cNvPr id="5" name="TextBox 4">
            <a:extLst>
              <a:ext uri="{FF2B5EF4-FFF2-40B4-BE49-F238E27FC236}">
                <a16:creationId xmlns:a16="http://schemas.microsoft.com/office/drawing/2014/main" id="{AADFA17E-A658-0FE6-EE5A-CC972F253B13}"/>
              </a:ext>
            </a:extLst>
          </p:cNvPr>
          <p:cNvSpPr txBox="1"/>
          <p:nvPr/>
        </p:nvSpPr>
        <p:spPr>
          <a:xfrm>
            <a:off x="5384800" y="6550223"/>
            <a:ext cx="6959602" cy="307777"/>
          </a:xfrm>
          <a:prstGeom prst="rect">
            <a:avLst/>
          </a:prstGeom>
          <a:noFill/>
        </p:spPr>
        <p:txBody>
          <a:bodyPr wrap="square">
            <a:spAutoFit/>
          </a:bodyPr>
          <a:lstStyle/>
          <a:p>
            <a:r>
              <a:rPr lang="en-US" sz="1400" dirty="0"/>
              <a:t>https://www.incose.org/systems-engineering-certification/about-the-certification-program</a:t>
            </a:r>
          </a:p>
        </p:txBody>
      </p:sp>
      <p:pic>
        <p:nvPicPr>
          <p:cNvPr id="1026" name="Picture 2" descr="ASEP">
            <a:extLst>
              <a:ext uri="{FF2B5EF4-FFF2-40B4-BE49-F238E27FC236}">
                <a16:creationId xmlns:a16="http://schemas.microsoft.com/office/drawing/2014/main" id="{0640001F-4C18-9778-B78F-26F3B2C1D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97" y="2440073"/>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SEP">
            <a:extLst>
              <a:ext uri="{FF2B5EF4-FFF2-40B4-BE49-F238E27FC236}">
                <a16:creationId xmlns:a16="http://schemas.microsoft.com/office/drawing/2014/main" id="{6B434CF1-AC7E-4FDC-03D8-FE3EC90C8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97" y="3870566"/>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SEP">
            <a:extLst>
              <a:ext uri="{FF2B5EF4-FFF2-40B4-BE49-F238E27FC236}">
                <a16:creationId xmlns:a16="http://schemas.microsoft.com/office/drawing/2014/main" id="{B94FBE3B-88B9-362F-98E0-4E2326D9E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697" y="5301059"/>
            <a:ext cx="1072276" cy="10651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ADEAE4-443F-22ED-72B6-31E1CD47927A}"/>
              </a:ext>
            </a:extLst>
          </p:cNvPr>
          <p:cNvSpPr txBox="1"/>
          <p:nvPr/>
        </p:nvSpPr>
        <p:spPr>
          <a:xfrm>
            <a:off x="3186175" y="1763485"/>
            <a:ext cx="1658980" cy="369332"/>
          </a:xfrm>
          <a:prstGeom prst="rect">
            <a:avLst/>
          </a:prstGeom>
          <a:noFill/>
        </p:spPr>
        <p:txBody>
          <a:bodyPr wrap="none" rtlCol="0">
            <a:spAutoFit/>
          </a:bodyPr>
          <a:lstStyle/>
          <a:p>
            <a:pPr algn="ctr"/>
            <a:r>
              <a:rPr lang="en-US" b="1" dirty="0"/>
              <a:t>Application Fee</a:t>
            </a:r>
          </a:p>
        </p:txBody>
      </p:sp>
      <p:sp>
        <p:nvSpPr>
          <p:cNvPr id="8" name="TextBox 7">
            <a:extLst>
              <a:ext uri="{FF2B5EF4-FFF2-40B4-BE49-F238E27FC236}">
                <a16:creationId xmlns:a16="http://schemas.microsoft.com/office/drawing/2014/main" id="{C7A61A9A-591C-7542-807D-8FD32DCEA3A8}"/>
              </a:ext>
            </a:extLst>
          </p:cNvPr>
          <p:cNvSpPr txBox="1"/>
          <p:nvPr/>
        </p:nvSpPr>
        <p:spPr>
          <a:xfrm>
            <a:off x="6219103" y="1763485"/>
            <a:ext cx="1760931" cy="369332"/>
          </a:xfrm>
          <a:prstGeom prst="rect">
            <a:avLst/>
          </a:prstGeom>
          <a:noFill/>
        </p:spPr>
        <p:txBody>
          <a:bodyPr wrap="none" rtlCol="0">
            <a:spAutoFit/>
          </a:bodyPr>
          <a:lstStyle/>
          <a:p>
            <a:pPr algn="ctr"/>
            <a:r>
              <a:rPr lang="en-US" b="1" dirty="0"/>
              <a:t>Examination Fee</a:t>
            </a:r>
          </a:p>
        </p:txBody>
      </p:sp>
      <p:sp>
        <p:nvSpPr>
          <p:cNvPr id="9" name="TextBox 8">
            <a:extLst>
              <a:ext uri="{FF2B5EF4-FFF2-40B4-BE49-F238E27FC236}">
                <a16:creationId xmlns:a16="http://schemas.microsoft.com/office/drawing/2014/main" id="{D5C253E4-3E9C-DCF1-3C13-9EA8C22B4EBE}"/>
              </a:ext>
            </a:extLst>
          </p:cNvPr>
          <p:cNvSpPr txBox="1"/>
          <p:nvPr/>
        </p:nvSpPr>
        <p:spPr>
          <a:xfrm>
            <a:off x="9448957" y="1763485"/>
            <a:ext cx="1389291" cy="369332"/>
          </a:xfrm>
          <a:prstGeom prst="rect">
            <a:avLst/>
          </a:prstGeom>
          <a:noFill/>
        </p:spPr>
        <p:txBody>
          <a:bodyPr wrap="none" rtlCol="0">
            <a:spAutoFit/>
          </a:bodyPr>
          <a:lstStyle/>
          <a:p>
            <a:pPr algn="ctr"/>
            <a:r>
              <a:rPr lang="en-US" b="1" dirty="0"/>
              <a:t>Renewal Fee</a:t>
            </a:r>
          </a:p>
        </p:txBody>
      </p:sp>
      <p:cxnSp>
        <p:nvCxnSpPr>
          <p:cNvPr id="12" name="Straight Connector 11">
            <a:extLst>
              <a:ext uri="{FF2B5EF4-FFF2-40B4-BE49-F238E27FC236}">
                <a16:creationId xmlns:a16="http://schemas.microsoft.com/office/drawing/2014/main" id="{0B5481BF-1105-203B-D3D1-88E3B109BE50}"/>
              </a:ext>
            </a:extLst>
          </p:cNvPr>
          <p:cNvCxnSpPr/>
          <p:nvPr/>
        </p:nvCxnSpPr>
        <p:spPr>
          <a:xfrm>
            <a:off x="653143" y="1763485"/>
            <a:ext cx="1128500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BB50467-3811-23D6-C2AE-860236484445}"/>
              </a:ext>
            </a:extLst>
          </p:cNvPr>
          <p:cNvCxnSpPr/>
          <p:nvPr/>
        </p:nvCxnSpPr>
        <p:spPr>
          <a:xfrm>
            <a:off x="653142" y="2140073"/>
            <a:ext cx="1128500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9896F71-3C07-4A8C-EB14-DC3DBE7D483A}"/>
              </a:ext>
            </a:extLst>
          </p:cNvPr>
          <p:cNvSpPr txBox="1"/>
          <p:nvPr/>
        </p:nvSpPr>
        <p:spPr>
          <a:xfrm>
            <a:off x="3543421" y="2787970"/>
            <a:ext cx="944489" cy="369332"/>
          </a:xfrm>
          <a:prstGeom prst="rect">
            <a:avLst/>
          </a:prstGeom>
          <a:noFill/>
        </p:spPr>
        <p:txBody>
          <a:bodyPr wrap="none" rtlCol="0">
            <a:spAutoFit/>
          </a:bodyPr>
          <a:lstStyle/>
          <a:p>
            <a:pPr algn="ctr"/>
            <a:r>
              <a:rPr lang="en-US" dirty="0"/>
              <a:t>$180.00</a:t>
            </a:r>
          </a:p>
        </p:txBody>
      </p:sp>
      <p:sp>
        <p:nvSpPr>
          <p:cNvPr id="16" name="TextBox 15">
            <a:extLst>
              <a:ext uri="{FF2B5EF4-FFF2-40B4-BE49-F238E27FC236}">
                <a16:creationId xmlns:a16="http://schemas.microsoft.com/office/drawing/2014/main" id="{32EC6782-2AF1-8BC8-93BC-26690FA8060A}"/>
              </a:ext>
            </a:extLst>
          </p:cNvPr>
          <p:cNvSpPr txBox="1"/>
          <p:nvPr/>
        </p:nvSpPr>
        <p:spPr>
          <a:xfrm>
            <a:off x="6685833" y="2787970"/>
            <a:ext cx="827471" cy="369332"/>
          </a:xfrm>
          <a:prstGeom prst="rect">
            <a:avLst/>
          </a:prstGeom>
          <a:noFill/>
        </p:spPr>
        <p:txBody>
          <a:bodyPr wrap="none" rtlCol="0">
            <a:spAutoFit/>
          </a:bodyPr>
          <a:lstStyle/>
          <a:p>
            <a:pPr algn="ctr"/>
            <a:r>
              <a:rPr lang="en-US" dirty="0"/>
              <a:t>$80.00</a:t>
            </a:r>
          </a:p>
        </p:txBody>
      </p:sp>
      <p:sp>
        <p:nvSpPr>
          <p:cNvPr id="17" name="TextBox 16">
            <a:extLst>
              <a:ext uri="{FF2B5EF4-FFF2-40B4-BE49-F238E27FC236}">
                <a16:creationId xmlns:a16="http://schemas.microsoft.com/office/drawing/2014/main" id="{73DCC129-75D2-9ADA-5A69-435C2CDE6A0F}"/>
              </a:ext>
            </a:extLst>
          </p:cNvPr>
          <p:cNvSpPr txBox="1"/>
          <p:nvPr/>
        </p:nvSpPr>
        <p:spPr>
          <a:xfrm>
            <a:off x="9326458" y="2649471"/>
            <a:ext cx="1634294" cy="646331"/>
          </a:xfrm>
          <a:prstGeom prst="rect">
            <a:avLst/>
          </a:prstGeom>
          <a:noFill/>
        </p:spPr>
        <p:txBody>
          <a:bodyPr wrap="none" rtlCol="0">
            <a:spAutoFit/>
          </a:bodyPr>
          <a:lstStyle/>
          <a:p>
            <a:pPr algn="ctr"/>
            <a:r>
              <a:rPr lang="en-US" dirty="0"/>
              <a:t>$100.00</a:t>
            </a:r>
          </a:p>
          <a:p>
            <a:pPr algn="ctr"/>
            <a:r>
              <a:rPr lang="en-US" dirty="0"/>
              <a:t>Every five years</a:t>
            </a:r>
          </a:p>
        </p:txBody>
      </p:sp>
      <p:sp>
        <p:nvSpPr>
          <p:cNvPr id="19" name="TextBox 18">
            <a:extLst>
              <a:ext uri="{FF2B5EF4-FFF2-40B4-BE49-F238E27FC236}">
                <a16:creationId xmlns:a16="http://schemas.microsoft.com/office/drawing/2014/main" id="{23A1A062-0F3F-D566-6B98-A2BEA282C83B}"/>
              </a:ext>
            </a:extLst>
          </p:cNvPr>
          <p:cNvSpPr txBox="1"/>
          <p:nvPr/>
        </p:nvSpPr>
        <p:spPr>
          <a:xfrm>
            <a:off x="3543421" y="4218463"/>
            <a:ext cx="944489" cy="369332"/>
          </a:xfrm>
          <a:prstGeom prst="rect">
            <a:avLst/>
          </a:prstGeom>
          <a:noFill/>
        </p:spPr>
        <p:txBody>
          <a:bodyPr wrap="none" rtlCol="0">
            <a:spAutoFit/>
          </a:bodyPr>
          <a:lstStyle/>
          <a:p>
            <a:pPr algn="ctr"/>
            <a:r>
              <a:rPr lang="en-US" dirty="0"/>
              <a:t>$350.00</a:t>
            </a:r>
          </a:p>
        </p:txBody>
      </p:sp>
      <p:sp>
        <p:nvSpPr>
          <p:cNvPr id="20" name="TextBox 19">
            <a:extLst>
              <a:ext uri="{FF2B5EF4-FFF2-40B4-BE49-F238E27FC236}">
                <a16:creationId xmlns:a16="http://schemas.microsoft.com/office/drawing/2014/main" id="{F03C6C10-4961-0ED8-FC19-F0BF387B880A}"/>
              </a:ext>
            </a:extLst>
          </p:cNvPr>
          <p:cNvSpPr txBox="1"/>
          <p:nvPr/>
        </p:nvSpPr>
        <p:spPr>
          <a:xfrm>
            <a:off x="6685833" y="4218463"/>
            <a:ext cx="827471" cy="369332"/>
          </a:xfrm>
          <a:prstGeom prst="rect">
            <a:avLst/>
          </a:prstGeom>
          <a:noFill/>
        </p:spPr>
        <p:txBody>
          <a:bodyPr wrap="none" rtlCol="0">
            <a:spAutoFit/>
          </a:bodyPr>
          <a:lstStyle/>
          <a:p>
            <a:pPr algn="ctr"/>
            <a:r>
              <a:rPr lang="en-US" dirty="0"/>
              <a:t>$80.00</a:t>
            </a:r>
          </a:p>
        </p:txBody>
      </p:sp>
      <p:sp>
        <p:nvSpPr>
          <p:cNvPr id="21" name="TextBox 20">
            <a:extLst>
              <a:ext uri="{FF2B5EF4-FFF2-40B4-BE49-F238E27FC236}">
                <a16:creationId xmlns:a16="http://schemas.microsoft.com/office/drawing/2014/main" id="{13A4A739-83A8-0379-CD63-8A6196C6C96E}"/>
              </a:ext>
            </a:extLst>
          </p:cNvPr>
          <p:cNvSpPr txBox="1"/>
          <p:nvPr/>
        </p:nvSpPr>
        <p:spPr>
          <a:xfrm>
            <a:off x="9243487" y="4079964"/>
            <a:ext cx="1800236" cy="646331"/>
          </a:xfrm>
          <a:prstGeom prst="rect">
            <a:avLst/>
          </a:prstGeom>
          <a:noFill/>
        </p:spPr>
        <p:txBody>
          <a:bodyPr wrap="none" rtlCol="0">
            <a:spAutoFit/>
          </a:bodyPr>
          <a:lstStyle/>
          <a:p>
            <a:pPr algn="ctr"/>
            <a:r>
              <a:rPr lang="en-US" dirty="0"/>
              <a:t>$100.00</a:t>
            </a:r>
          </a:p>
          <a:p>
            <a:pPr algn="ctr"/>
            <a:r>
              <a:rPr lang="en-US" dirty="0"/>
              <a:t>Every three years</a:t>
            </a:r>
          </a:p>
        </p:txBody>
      </p:sp>
      <p:sp>
        <p:nvSpPr>
          <p:cNvPr id="23" name="TextBox 22">
            <a:extLst>
              <a:ext uri="{FF2B5EF4-FFF2-40B4-BE49-F238E27FC236}">
                <a16:creationId xmlns:a16="http://schemas.microsoft.com/office/drawing/2014/main" id="{808A93C3-5754-BCEF-9DC9-A270DBE49F08}"/>
              </a:ext>
            </a:extLst>
          </p:cNvPr>
          <p:cNvSpPr txBox="1"/>
          <p:nvPr/>
        </p:nvSpPr>
        <p:spPr>
          <a:xfrm>
            <a:off x="3543421" y="5648956"/>
            <a:ext cx="944489" cy="369332"/>
          </a:xfrm>
          <a:prstGeom prst="rect">
            <a:avLst/>
          </a:prstGeom>
          <a:noFill/>
        </p:spPr>
        <p:txBody>
          <a:bodyPr wrap="none" rtlCol="0">
            <a:spAutoFit/>
          </a:bodyPr>
          <a:lstStyle/>
          <a:p>
            <a:pPr algn="ctr"/>
            <a:r>
              <a:rPr lang="en-US" dirty="0"/>
              <a:t>$630.00</a:t>
            </a:r>
          </a:p>
        </p:txBody>
      </p:sp>
      <p:sp>
        <p:nvSpPr>
          <p:cNvPr id="24" name="TextBox 23">
            <a:extLst>
              <a:ext uri="{FF2B5EF4-FFF2-40B4-BE49-F238E27FC236}">
                <a16:creationId xmlns:a16="http://schemas.microsoft.com/office/drawing/2014/main" id="{B249B82C-BEE5-8486-7CBA-AAC5B8F832DE}"/>
              </a:ext>
            </a:extLst>
          </p:cNvPr>
          <p:cNvSpPr txBox="1"/>
          <p:nvPr/>
        </p:nvSpPr>
        <p:spPr>
          <a:xfrm>
            <a:off x="6166079" y="5648956"/>
            <a:ext cx="1866986" cy="369332"/>
          </a:xfrm>
          <a:prstGeom prst="rect">
            <a:avLst/>
          </a:prstGeom>
          <a:noFill/>
        </p:spPr>
        <p:txBody>
          <a:bodyPr wrap="none" rtlCol="0">
            <a:spAutoFit/>
          </a:bodyPr>
          <a:lstStyle/>
          <a:p>
            <a:pPr algn="ctr"/>
            <a:r>
              <a:rPr lang="en-US" dirty="0"/>
              <a:t>No exam required</a:t>
            </a:r>
          </a:p>
        </p:txBody>
      </p:sp>
      <p:sp>
        <p:nvSpPr>
          <p:cNvPr id="25" name="TextBox 24">
            <a:extLst>
              <a:ext uri="{FF2B5EF4-FFF2-40B4-BE49-F238E27FC236}">
                <a16:creationId xmlns:a16="http://schemas.microsoft.com/office/drawing/2014/main" id="{FB469F32-93A7-78A4-0451-301756997C41}"/>
              </a:ext>
            </a:extLst>
          </p:cNvPr>
          <p:cNvSpPr txBox="1"/>
          <p:nvPr/>
        </p:nvSpPr>
        <p:spPr>
          <a:xfrm>
            <a:off x="9083826" y="5648956"/>
            <a:ext cx="2119555" cy="369332"/>
          </a:xfrm>
          <a:prstGeom prst="rect">
            <a:avLst/>
          </a:prstGeom>
          <a:noFill/>
        </p:spPr>
        <p:txBody>
          <a:bodyPr wrap="none" rtlCol="0">
            <a:spAutoFit/>
          </a:bodyPr>
          <a:lstStyle/>
          <a:p>
            <a:pPr algn="ctr"/>
            <a:r>
              <a:rPr lang="en-US" dirty="0"/>
              <a:t>No renewal required</a:t>
            </a:r>
          </a:p>
        </p:txBody>
      </p:sp>
    </p:spTree>
    <p:extLst>
      <p:ext uri="{BB962C8B-B14F-4D97-AF65-F5344CB8AC3E}">
        <p14:creationId xmlns:p14="http://schemas.microsoft.com/office/powerpoint/2010/main" val="824961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62655" y="365125"/>
            <a:ext cx="8805543" cy="1325563"/>
          </a:xfrm>
        </p:spPr>
        <p:txBody>
          <a:bodyPr/>
          <a:lstStyle/>
          <a:p>
            <a:r>
              <a:rPr lang="en-US" dirty="0"/>
              <a:t>INCOSE Certification Level Costs</a:t>
            </a:r>
          </a:p>
        </p:txBody>
      </p:sp>
      <p:sp>
        <p:nvSpPr>
          <p:cNvPr id="4" name="Slide Number Placeholder 3"/>
          <p:cNvSpPr>
            <a:spLocks noGrp="1"/>
          </p:cNvSpPr>
          <p:nvPr>
            <p:ph type="sldNum" sz="quarter" idx="12"/>
          </p:nvPr>
        </p:nvSpPr>
        <p:spPr/>
        <p:txBody>
          <a:bodyPr/>
          <a:lstStyle/>
          <a:p>
            <a:fld id="{8773574F-BB2D-4D11-BCC3-14202D29839B}" type="slidenum">
              <a:rPr lang="en-US" smtClean="0"/>
              <a:t>13</a:t>
            </a:fld>
            <a:endParaRPr lang="en-US"/>
          </a:p>
        </p:txBody>
      </p:sp>
      <p:sp>
        <p:nvSpPr>
          <p:cNvPr id="5" name="TextBox 4">
            <a:extLst>
              <a:ext uri="{FF2B5EF4-FFF2-40B4-BE49-F238E27FC236}">
                <a16:creationId xmlns:a16="http://schemas.microsoft.com/office/drawing/2014/main" id="{AADFA17E-A658-0FE6-EE5A-CC972F253B13}"/>
              </a:ext>
            </a:extLst>
          </p:cNvPr>
          <p:cNvSpPr txBox="1"/>
          <p:nvPr/>
        </p:nvSpPr>
        <p:spPr>
          <a:xfrm>
            <a:off x="5384800" y="6550223"/>
            <a:ext cx="6959602" cy="307777"/>
          </a:xfrm>
          <a:prstGeom prst="rect">
            <a:avLst/>
          </a:prstGeom>
          <a:noFill/>
        </p:spPr>
        <p:txBody>
          <a:bodyPr wrap="square">
            <a:spAutoFit/>
          </a:bodyPr>
          <a:lstStyle/>
          <a:p>
            <a:r>
              <a:rPr lang="en-US" sz="1400" dirty="0"/>
              <a:t>https://www.incose.org/systems-engineering-certification/about-the-certification-program</a:t>
            </a:r>
          </a:p>
        </p:txBody>
      </p:sp>
      <p:pic>
        <p:nvPicPr>
          <p:cNvPr id="1026" name="Picture 2" descr="ASEP">
            <a:extLst>
              <a:ext uri="{FF2B5EF4-FFF2-40B4-BE49-F238E27FC236}">
                <a16:creationId xmlns:a16="http://schemas.microsoft.com/office/drawing/2014/main" id="{0640001F-4C18-9778-B78F-26F3B2C1D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97" y="2440073"/>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SEP">
            <a:extLst>
              <a:ext uri="{FF2B5EF4-FFF2-40B4-BE49-F238E27FC236}">
                <a16:creationId xmlns:a16="http://schemas.microsoft.com/office/drawing/2014/main" id="{6B434CF1-AC7E-4FDC-03D8-FE3EC90C8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97" y="3870566"/>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SEP">
            <a:extLst>
              <a:ext uri="{FF2B5EF4-FFF2-40B4-BE49-F238E27FC236}">
                <a16:creationId xmlns:a16="http://schemas.microsoft.com/office/drawing/2014/main" id="{B94FBE3B-88B9-362F-98E0-4E2326D9E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697" y="5301059"/>
            <a:ext cx="1072276" cy="10651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ADEAE4-443F-22ED-72B6-31E1CD47927A}"/>
              </a:ext>
            </a:extLst>
          </p:cNvPr>
          <p:cNvSpPr txBox="1"/>
          <p:nvPr/>
        </p:nvSpPr>
        <p:spPr>
          <a:xfrm>
            <a:off x="3186175" y="1763485"/>
            <a:ext cx="1658980" cy="369332"/>
          </a:xfrm>
          <a:prstGeom prst="rect">
            <a:avLst/>
          </a:prstGeom>
          <a:noFill/>
        </p:spPr>
        <p:txBody>
          <a:bodyPr wrap="none" rtlCol="0">
            <a:spAutoFit/>
          </a:bodyPr>
          <a:lstStyle/>
          <a:p>
            <a:pPr algn="ctr"/>
            <a:r>
              <a:rPr lang="en-US" b="1" dirty="0"/>
              <a:t>Application Fee</a:t>
            </a:r>
          </a:p>
        </p:txBody>
      </p:sp>
      <p:sp>
        <p:nvSpPr>
          <p:cNvPr id="8" name="TextBox 7">
            <a:extLst>
              <a:ext uri="{FF2B5EF4-FFF2-40B4-BE49-F238E27FC236}">
                <a16:creationId xmlns:a16="http://schemas.microsoft.com/office/drawing/2014/main" id="{C7A61A9A-591C-7542-807D-8FD32DCEA3A8}"/>
              </a:ext>
            </a:extLst>
          </p:cNvPr>
          <p:cNvSpPr txBox="1"/>
          <p:nvPr/>
        </p:nvSpPr>
        <p:spPr>
          <a:xfrm>
            <a:off x="6219103" y="1763485"/>
            <a:ext cx="1760931" cy="369332"/>
          </a:xfrm>
          <a:prstGeom prst="rect">
            <a:avLst/>
          </a:prstGeom>
          <a:noFill/>
        </p:spPr>
        <p:txBody>
          <a:bodyPr wrap="none" rtlCol="0">
            <a:spAutoFit/>
          </a:bodyPr>
          <a:lstStyle/>
          <a:p>
            <a:pPr algn="ctr"/>
            <a:r>
              <a:rPr lang="en-US" b="1" dirty="0"/>
              <a:t>Examination Fee</a:t>
            </a:r>
          </a:p>
        </p:txBody>
      </p:sp>
      <p:sp>
        <p:nvSpPr>
          <p:cNvPr id="9" name="TextBox 8">
            <a:extLst>
              <a:ext uri="{FF2B5EF4-FFF2-40B4-BE49-F238E27FC236}">
                <a16:creationId xmlns:a16="http://schemas.microsoft.com/office/drawing/2014/main" id="{D5C253E4-3E9C-DCF1-3C13-9EA8C22B4EBE}"/>
              </a:ext>
            </a:extLst>
          </p:cNvPr>
          <p:cNvSpPr txBox="1"/>
          <p:nvPr/>
        </p:nvSpPr>
        <p:spPr>
          <a:xfrm>
            <a:off x="9448957" y="1763485"/>
            <a:ext cx="1389291" cy="369332"/>
          </a:xfrm>
          <a:prstGeom prst="rect">
            <a:avLst/>
          </a:prstGeom>
          <a:noFill/>
        </p:spPr>
        <p:txBody>
          <a:bodyPr wrap="none" rtlCol="0">
            <a:spAutoFit/>
          </a:bodyPr>
          <a:lstStyle/>
          <a:p>
            <a:pPr algn="ctr"/>
            <a:r>
              <a:rPr lang="en-US" b="1" dirty="0"/>
              <a:t>Renewal Fee</a:t>
            </a:r>
          </a:p>
        </p:txBody>
      </p:sp>
      <p:cxnSp>
        <p:nvCxnSpPr>
          <p:cNvPr id="12" name="Straight Connector 11">
            <a:extLst>
              <a:ext uri="{FF2B5EF4-FFF2-40B4-BE49-F238E27FC236}">
                <a16:creationId xmlns:a16="http://schemas.microsoft.com/office/drawing/2014/main" id="{0B5481BF-1105-203B-D3D1-88E3B109BE50}"/>
              </a:ext>
            </a:extLst>
          </p:cNvPr>
          <p:cNvCxnSpPr/>
          <p:nvPr/>
        </p:nvCxnSpPr>
        <p:spPr>
          <a:xfrm>
            <a:off x="653143" y="1763485"/>
            <a:ext cx="1128500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BB50467-3811-23D6-C2AE-860236484445}"/>
              </a:ext>
            </a:extLst>
          </p:cNvPr>
          <p:cNvCxnSpPr/>
          <p:nvPr/>
        </p:nvCxnSpPr>
        <p:spPr>
          <a:xfrm>
            <a:off x="653142" y="2140073"/>
            <a:ext cx="1128500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9896F71-3C07-4A8C-EB14-DC3DBE7D483A}"/>
              </a:ext>
            </a:extLst>
          </p:cNvPr>
          <p:cNvSpPr txBox="1"/>
          <p:nvPr/>
        </p:nvSpPr>
        <p:spPr>
          <a:xfrm>
            <a:off x="3543421" y="2787970"/>
            <a:ext cx="944489" cy="369332"/>
          </a:xfrm>
          <a:prstGeom prst="rect">
            <a:avLst/>
          </a:prstGeom>
          <a:noFill/>
        </p:spPr>
        <p:txBody>
          <a:bodyPr wrap="none" rtlCol="0">
            <a:spAutoFit/>
          </a:bodyPr>
          <a:lstStyle/>
          <a:p>
            <a:pPr algn="ctr"/>
            <a:r>
              <a:rPr lang="en-US" dirty="0"/>
              <a:t>$180.00</a:t>
            </a:r>
          </a:p>
        </p:txBody>
      </p:sp>
      <p:sp>
        <p:nvSpPr>
          <p:cNvPr id="16" name="TextBox 15">
            <a:extLst>
              <a:ext uri="{FF2B5EF4-FFF2-40B4-BE49-F238E27FC236}">
                <a16:creationId xmlns:a16="http://schemas.microsoft.com/office/drawing/2014/main" id="{32EC6782-2AF1-8BC8-93BC-26690FA8060A}"/>
              </a:ext>
            </a:extLst>
          </p:cNvPr>
          <p:cNvSpPr txBox="1"/>
          <p:nvPr/>
        </p:nvSpPr>
        <p:spPr>
          <a:xfrm>
            <a:off x="6685833" y="2787970"/>
            <a:ext cx="827471" cy="369332"/>
          </a:xfrm>
          <a:prstGeom prst="rect">
            <a:avLst/>
          </a:prstGeom>
          <a:noFill/>
        </p:spPr>
        <p:txBody>
          <a:bodyPr wrap="none" rtlCol="0">
            <a:spAutoFit/>
          </a:bodyPr>
          <a:lstStyle/>
          <a:p>
            <a:pPr algn="ctr"/>
            <a:r>
              <a:rPr lang="en-US" dirty="0"/>
              <a:t>$80.00</a:t>
            </a:r>
          </a:p>
        </p:txBody>
      </p:sp>
      <p:sp>
        <p:nvSpPr>
          <p:cNvPr id="17" name="TextBox 16">
            <a:extLst>
              <a:ext uri="{FF2B5EF4-FFF2-40B4-BE49-F238E27FC236}">
                <a16:creationId xmlns:a16="http://schemas.microsoft.com/office/drawing/2014/main" id="{73DCC129-75D2-9ADA-5A69-435C2CDE6A0F}"/>
              </a:ext>
            </a:extLst>
          </p:cNvPr>
          <p:cNvSpPr txBox="1"/>
          <p:nvPr/>
        </p:nvSpPr>
        <p:spPr>
          <a:xfrm>
            <a:off x="9326458" y="2649471"/>
            <a:ext cx="1634294" cy="646331"/>
          </a:xfrm>
          <a:prstGeom prst="rect">
            <a:avLst/>
          </a:prstGeom>
          <a:noFill/>
        </p:spPr>
        <p:txBody>
          <a:bodyPr wrap="none" rtlCol="0">
            <a:spAutoFit/>
          </a:bodyPr>
          <a:lstStyle/>
          <a:p>
            <a:pPr algn="ctr"/>
            <a:r>
              <a:rPr lang="en-US" dirty="0"/>
              <a:t>$100.00</a:t>
            </a:r>
          </a:p>
          <a:p>
            <a:pPr algn="ctr"/>
            <a:r>
              <a:rPr lang="en-US" dirty="0"/>
              <a:t>Every five years</a:t>
            </a:r>
          </a:p>
        </p:txBody>
      </p:sp>
      <p:sp>
        <p:nvSpPr>
          <p:cNvPr id="19" name="TextBox 18">
            <a:extLst>
              <a:ext uri="{FF2B5EF4-FFF2-40B4-BE49-F238E27FC236}">
                <a16:creationId xmlns:a16="http://schemas.microsoft.com/office/drawing/2014/main" id="{23A1A062-0F3F-D566-6B98-A2BEA282C83B}"/>
              </a:ext>
            </a:extLst>
          </p:cNvPr>
          <p:cNvSpPr txBox="1"/>
          <p:nvPr/>
        </p:nvSpPr>
        <p:spPr>
          <a:xfrm>
            <a:off x="3543421" y="4218463"/>
            <a:ext cx="944489" cy="369332"/>
          </a:xfrm>
          <a:prstGeom prst="rect">
            <a:avLst/>
          </a:prstGeom>
          <a:noFill/>
        </p:spPr>
        <p:txBody>
          <a:bodyPr wrap="none" rtlCol="0">
            <a:spAutoFit/>
          </a:bodyPr>
          <a:lstStyle/>
          <a:p>
            <a:pPr algn="ctr"/>
            <a:r>
              <a:rPr lang="en-US" dirty="0"/>
              <a:t>$350.00</a:t>
            </a:r>
          </a:p>
        </p:txBody>
      </p:sp>
      <p:sp>
        <p:nvSpPr>
          <p:cNvPr id="20" name="TextBox 19">
            <a:extLst>
              <a:ext uri="{FF2B5EF4-FFF2-40B4-BE49-F238E27FC236}">
                <a16:creationId xmlns:a16="http://schemas.microsoft.com/office/drawing/2014/main" id="{F03C6C10-4961-0ED8-FC19-F0BF387B880A}"/>
              </a:ext>
            </a:extLst>
          </p:cNvPr>
          <p:cNvSpPr txBox="1"/>
          <p:nvPr/>
        </p:nvSpPr>
        <p:spPr>
          <a:xfrm>
            <a:off x="6685833" y="4218463"/>
            <a:ext cx="827471" cy="369332"/>
          </a:xfrm>
          <a:prstGeom prst="rect">
            <a:avLst/>
          </a:prstGeom>
          <a:noFill/>
        </p:spPr>
        <p:txBody>
          <a:bodyPr wrap="none" rtlCol="0">
            <a:spAutoFit/>
          </a:bodyPr>
          <a:lstStyle/>
          <a:p>
            <a:pPr algn="ctr"/>
            <a:r>
              <a:rPr lang="en-US" dirty="0"/>
              <a:t>$80.00</a:t>
            </a:r>
          </a:p>
        </p:txBody>
      </p:sp>
      <p:sp>
        <p:nvSpPr>
          <p:cNvPr id="21" name="TextBox 20">
            <a:extLst>
              <a:ext uri="{FF2B5EF4-FFF2-40B4-BE49-F238E27FC236}">
                <a16:creationId xmlns:a16="http://schemas.microsoft.com/office/drawing/2014/main" id="{13A4A739-83A8-0379-CD63-8A6196C6C96E}"/>
              </a:ext>
            </a:extLst>
          </p:cNvPr>
          <p:cNvSpPr txBox="1"/>
          <p:nvPr/>
        </p:nvSpPr>
        <p:spPr>
          <a:xfrm>
            <a:off x="9243487" y="4079964"/>
            <a:ext cx="1800236" cy="646331"/>
          </a:xfrm>
          <a:prstGeom prst="rect">
            <a:avLst/>
          </a:prstGeom>
          <a:noFill/>
        </p:spPr>
        <p:txBody>
          <a:bodyPr wrap="none" rtlCol="0">
            <a:spAutoFit/>
          </a:bodyPr>
          <a:lstStyle/>
          <a:p>
            <a:pPr algn="ctr"/>
            <a:r>
              <a:rPr lang="en-US" dirty="0"/>
              <a:t>$100.00</a:t>
            </a:r>
          </a:p>
          <a:p>
            <a:pPr algn="ctr"/>
            <a:r>
              <a:rPr lang="en-US" dirty="0"/>
              <a:t>Every three years</a:t>
            </a:r>
          </a:p>
        </p:txBody>
      </p:sp>
      <p:sp>
        <p:nvSpPr>
          <p:cNvPr id="23" name="TextBox 22">
            <a:extLst>
              <a:ext uri="{FF2B5EF4-FFF2-40B4-BE49-F238E27FC236}">
                <a16:creationId xmlns:a16="http://schemas.microsoft.com/office/drawing/2014/main" id="{808A93C3-5754-BCEF-9DC9-A270DBE49F08}"/>
              </a:ext>
            </a:extLst>
          </p:cNvPr>
          <p:cNvSpPr txBox="1"/>
          <p:nvPr/>
        </p:nvSpPr>
        <p:spPr>
          <a:xfrm>
            <a:off x="3543421" y="5648956"/>
            <a:ext cx="944489" cy="369332"/>
          </a:xfrm>
          <a:prstGeom prst="rect">
            <a:avLst/>
          </a:prstGeom>
          <a:noFill/>
        </p:spPr>
        <p:txBody>
          <a:bodyPr wrap="none" rtlCol="0">
            <a:spAutoFit/>
          </a:bodyPr>
          <a:lstStyle/>
          <a:p>
            <a:pPr algn="ctr"/>
            <a:r>
              <a:rPr lang="en-US" dirty="0"/>
              <a:t>$630.00</a:t>
            </a:r>
          </a:p>
        </p:txBody>
      </p:sp>
      <p:sp>
        <p:nvSpPr>
          <p:cNvPr id="24" name="TextBox 23">
            <a:extLst>
              <a:ext uri="{FF2B5EF4-FFF2-40B4-BE49-F238E27FC236}">
                <a16:creationId xmlns:a16="http://schemas.microsoft.com/office/drawing/2014/main" id="{B249B82C-BEE5-8486-7CBA-AAC5B8F832DE}"/>
              </a:ext>
            </a:extLst>
          </p:cNvPr>
          <p:cNvSpPr txBox="1"/>
          <p:nvPr/>
        </p:nvSpPr>
        <p:spPr>
          <a:xfrm>
            <a:off x="6166079" y="5648956"/>
            <a:ext cx="1866986" cy="369332"/>
          </a:xfrm>
          <a:prstGeom prst="rect">
            <a:avLst/>
          </a:prstGeom>
          <a:noFill/>
        </p:spPr>
        <p:txBody>
          <a:bodyPr wrap="none" rtlCol="0">
            <a:spAutoFit/>
          </a:bodyPr>
          <a:lstStyle/>
          <a:p>
            <a:pPr algn="ctr"/>
            <a:r>
              <a:rPr lang="en-US" dirty="0"/>
              <a:t>No exam required</a:t>
            </a:r>
          </a:p>
        </p:txBody>
      </p:sp>
      <p:sp>
        <p:nvSpPr>
          <p:cNvPr id="25" name="TextBox 24">
            <a:extLst>
              <a:ext uri="{FF2B5EF4-FFF2-40B4-BE49-F238E27FC236}">
                <a16:creationId xmlns:a16="http://schemas.microsoft.com/office/drawing/2014/main" id="{FB469F32-93A7-78A4-0451-301756997C41}"/>
              </a:ext>
            </a:extLst>
          </p:cNvPr>
          <p:cNvSpPr txBox="1"/>
          <p:nvPr/>
        </p:nvSpPr>
        <p:spPr>
          <a:xfrm>
            <a:off x="9083826" y="5648956"/>
            <a:ext cx="2119555" cy="369332"/>
          </a:xfrm>
          <a:prstGeom prst="rect">
            <a:avLst/>
          </a:prstGeom>
          <a:noFill/>
        </p:spPr>
        <p:txBody>
          <a:bodyPr wrap="none" rtlCol="0">
            <a:spAutoFit/>
          </a:bodyPr>
          <a:lstStyle/>
          <a:p>
            <a:pPr algn="ctr"/>
            <a:r>
              <a:rPr lang="en-US" dirty="0"/>
              <a:t>No renewal required</a:t>
            </a:r>
          </a:p>
        </p:txBody>
      </p:sp>
      <p:sp>
        <p:nvSpPr>
          <p:cNvPr id="11" name="TextBox 10">
            <a:extLst>
              <a:ext uri="{FF2B5EF4-FFF2-40B4-BE49-F238E27FC236}">
                <a16:creationId xmlns:a16="http://schemas.microsoft.com/office/drawing/2014/main" id="{892FB4EF-67E9-5210-2690-EB0E9B0DDEED}"/>
              </a:ext>
            </a:extLst>
          </p:cNvPr>
          <p:cNvSpPr txBox="1"/>
          <p:nvPr/>
        </p:nvSpPr>
        <p:spPr>
          <a:xfrm>
            <a:off x="1995715" y="3505200"/>
            <a:ext cx="1085618" cy="369332"/>
          </a:xfrm>
          <a:prstGeom prst="rect">
            <a:avLst/>
          </a:prstGeom>
          <a:noFill/>
        </p:spPr>
        <p:txBody>
          <a:bodyPr wrap="none" rtlCol="0">
            <a:spAutoFit/>
          </a:bodyPr>
          <a:lstStyle/>
          <a:p>
            <a:r>
              <a:rPr lang="en-US" i="1" dirty="0"/>
              <a:t>transition</a:t>
            </a:r>
          </a:p>
        </p:txBody>
      </p:sp>
      <p:cxnSp>
        <p:nvCxnSpPr>
          <p:cNvPr id="27" name="Connector: Elbow 26">
            <a:extLst>
              <a:ext uri="{FF2B5EF4-FFF2-40B4-BE49-F238E27FC236}">
                <a16:creationId xmlns:a16="http://schemas.microsoft.com/office/drawing/2014/main" id="{B6F2C168-87ED-510B-D66F-E46B8D4F661C}"/>
              </a:ext>
            </a:extLst>
          </p:cNvPr>
          <p:cNvCxnSpPr>
            <a:cxnSpLocks/>
            <a:stCxn id="1026" idx="3"/>
            <a:endCxn id="11" idx="0"/>
          </p:cNvCxnSpPr>
          <p:nvPr/>
        </p:nvCxnSpPr>
        <p:spPr>
          <a:xfrm>
            <a:off x="1868973" y="2972637"/>
            <a:ext cx="669551" cy="532563"/>
          </a:xfrm>
          <a:prstGeom prst="curvedConnector2">
            <a:avLst/>
          </a:prstGeom>
          <a:ln w="190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6">
            <a:extLst>
              <a:ext uri="{FF2B5EF4-FFF2-40B4-BE49-F238E27FC236}">
                <a16:creationId xmlns:a16="http://schemas.microsoft.com/office/drawing/2014/main" id="{973F9CBC-74C6-9DCA-A7DC-E2E0133010F0}"/>
              </a:ext>
            </a:extLst>
          </p:cNvPr>
          <p:cNvCxnSpPr>
            <a:cxnSpLocks/>
            <a:stCxn id="11" idx="2"/>
            <a:endCxn id="1028" idx="3"/>
          </p:cNvCxnSpPr>
          <p:nvPr/>
        </p:nvCxnSpPr>
        <p:spPr>
          <a:xfrm rot="5400000">
            <a:off x="1939450" y="3804056"/>
            <a:ext cx="528598" cy="669551"/>
          </a:xfrm>
          <a:prstGeom prst="curvedConnector2">
            <a:avLst/>
          </a:prstGeom>
          <a:ln w="190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88AB6FA-ECB7-91C9-2A61-EDD823E3A711}"/>
              </a:ext>
            </a:extLst>
          </p:cNvPr>
          <p:cNvSpPr txBox="1"/>
          <p:nvPr/>
        </p:nvSpPr>
        <p:spPr>
          <a:xfrm>
            <a:off x="3543421" y="3505645"/>
            <a:ext cx="944489" cy="369332"/>
          </a:xfrm>
          <a:prstGeom prst="rect">
            <a:avLst/>
          </a:prstGeom>
          <a:noFill/>
        </p:spPr>
        <p:txBody>
          <a:bodyPr wrap="none" rtlCol="0">
            <a:spAutoFit/>
          </a:bodyPr>
          <a:lstStyle/>
          <a:p>
            <a:pPr algn="ctr"/>
            <a:r>
              <a:rPr lang="en-US" i="1" dirty="0"/>
              <a:t>$200.00</a:t>
            </a:r>
          </a:p>
        </p:txBody>
      </p:sp>
      <p:sp>
        <p:nvSpPr>
          <p:cNvPr id="33" name="TextBox 32">
            <a:extLst>
              <a:ext uri="{FF2B5EF4-FFF2-40B4-BE49-F238E27FC236}">
                <a16:creationId xmlns:a16="http://schemas.microsoft.com/office/drawing/2014/main" id="{E83CD83A-77A6-54D7-7BD7-7922AED7C95E}"/>
              </a:ext>
            </a:extLst>
          </p:cNvPr>
          <p:cNvSpPr txBox="1"/>
          <p:nvPr/>
        </p:nvSpPr>
        <p:spPr>
          <a:xfrm>
            <a:off x="6219103" y="3503216"/>
            <a:ext cx="1866986" cy="369332"/>
          </a:xfrm>
          <a:prstGeom prst="rect">
            <a:avLst/>
          </a:prstGeom>
          <a:noFill/>
        </p:spPr>
        <p:txBody>
          <a:bodyPr wrap="none" rtlCol="0">
            <a:spAutoFit/>
          </a:bodyPr>
          <a:lstStyle/>
          <a:p>
            <a:pPr algn="ctr"/>
            <a:r>
              <a:rPr lang="en-US" i="1" dirty="0"/>
              <a:t>No exam required</a:t>
            </a:r>
          </a:p>
        </p:txBody>
      </p:sp>
    </p:spTree>
    <p:extLst>
      <p:ext uri="{BB962C8B-B14F-4D97-AF65-F5344CB8AC3E}">
        <p14:creationId xmlns:p14="http://schemas.microsoft.com/office/powerpoint/2010/main" val="648957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62655" y="365125"/>
            <a:ext cx="8805543" cy="1325563"/>
          </a:xfrm>
        </p:spPr>
        <p:txBody>
          <a:bodyPr/>
          <a:lstStyle/>
          <a:p>
            <a:r>
              <a:rPr lang="en-US" dirty="0"/>
              <a:t>Questions?</a:t>
            </a:r>
          </a:p>
        </p:txBody>
      </p:sp>
      <p:sp>
        <p:nvSpPr>
          <p:cNvPr id="4" name="Slide Number Placeholder 3"/>
          <p:cNvSpPr>
            <a:spLocks noGrp="1"/>
          </p:cNvSpPr>
          <p:nvPr>
            <p:ph type="sldNum" sz="quarter" idx="12"/>
          </p:nvPr>
        </p:nvSpPr>
        <p:spPr/>
        <p:txBody>
          <a:bodyPr/>
          <a:lstStyle/>
          <a:p>
            <a:fld id="{8773574F-BB2D-4D11-BCC3-14202D29839B}" type="slidenum">
              <a:rPr lang="en-US" smtClean="0"/>
              <a:t>14</a:t>
            </a:fld>
            <a:endParaRPr lang="en-US"/>
          </a:p>
        </p:txBody>
      </p:sp>
      <p:pic>
        <p:nvPicPr>
          <p:cNvPr id="1026" name="Picture 2" descr="ASEP">
            <a:extLst>
              <a:ext uri="{FF2B5EF4-FFF2-40B4-BE49-F238E27FC236}">
                <a16:creationId xmlns:a16="http://schemas.microsoft.com/office/drawing/2014/main" id="{0640001F-4C18-9778-B78F-26F3B2C1D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97" y="2440073"/>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SEP">
            <a:extLst>
              <a:ext uri="{FF2B5EF4-FFF2-40B4-BE49-F238E27FC236}">
                <a16:creationId xmlns:a16="http://schemas.microsoft.com/office/drawing/2014/main" id="{6B434CF1-AC7E-4FDC-03D8-FE3EC90C8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97" y="3870566"/>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SEP">
            <a:extLst>
              <a:ext uri="{FF2B5EF4-FFF2-40B4-BE49-F238E27FC236}">
                <a16:creationId xmlns:a16="http://schemas.microsoft.com/office/drawing/2014/main" id="{B94FBE3B-88B9-362F-98E0-4E2326D9E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697" y="5301059"/>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3 Tough Questions From Deuteronomy! — MERCYhouse">
            <a:extLst>
              <a:ext uri="{FF2B5EF4-FFF2-40B4-BE49-F238E27FC236}">
                <a16:creationId xmlns:a16="http://schemas.microsoft.com/office/drawing/2014/main" id="{F8E40DC1-17A3-69A0-EE7E-869F3759A0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4571" y="2134317"/>
            <a:ext cx="3991202" cy="301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595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2F16-C616-1CF1-542E-55D9DEE78359}"/>
              </a:ext>
            </a:extLst>
          </p:cNvPr>
          <p:cNvSpPr>
            <a:spLocks noGrp="1"/>
          </p:cNvSpPr>
          <p:nvPr>
            <p:ph type="title"/>
          </p:nvPr>
        </p:nvSpPr>
        <p:spPr/>
        <p:txBody>
          <a:bodyPr>
            <a:normAutofit/>
          </a:bodyPr>
          <a:lstStyle/>
          <a:p>
            <a:r>
              <a:rPr lang="en-US" sz="4800" dirty="0"/>
              <a:t>Why Get Certified?</a:t>
            </a:r>
          </a:p>
        </p:txBody>
      </p:sp>
      <p:sp>
        <p:nvSpPr>
          <p:cNvPr id="4" name="Slide Number Placeholder 3">
            <a:extLst>
              <a:ext uri="{FF2B5EF4-FFF2-40B4-BE49-F238E27FC236}">
                <a16:creationId xmlns:a16="http://schemas.microsoft.com/office/drawing/2014/main" id="{AB638772-1841-D423-47B0-FF99B82A3806}"/>
              </a:ext>
            </a:extLst>
          </p:cNvPr>
          <p:cNvSpPr>
            <a:spLocks noGrp="1"/>
          </p:cNvSpPr>
          <p:nvPr>
            <p:ph type="sldNum" sz="quarter" idx="12"/>
          </p:nvPr>
        </p:nvSpPr>
        <p:spPr/>
        <p:txBody>
          <a:bodyPr/>
          <a:lstStyle/>
          <a:p>
            <a:fld id="{0A41724D-AC68-E844-9254-CBB0734E74A2}" type="slidenum">
              <a:rPr lang="en-US" smtClean="0"/>
              <a:t>15</a:t>
            </a:fld>
            <a:endParaRPr lang="en-US"/>
          </a:p>
        </p:txBody>
      </p:sp>
      <p:pic>
        <p:nvPicPr>
          <p:cNvPr id="2052" name="Picture 4" descr="Why Certify? The Benefits of Certification - Tim Sullivan Law">
            <a:extLst>
              <a:ext uri="{FF2B5EF4-FFF2-40B4-BE49-F238E27FC236}">
                <a16:creationId xmlns:a16="http://schemas.microsoft.com/office/drawing/2014/main" id="{C27506E9-2FEC-8A3E-01A5-71D93233D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1941" y="3596629"/>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78DAEB3-44DB-11F3-BAD0-0E32D34861DA}"/>
              </a:ext>
            </a:extLst>
          </p:cNvPr>
          <p:cNvSpPr txBox="1"/>
          <p:nvPr/>
        </p:nvSpPr>
        <p:spPr>
          <a:xfrm>
            <a:off x="9087589" y="3891826"/>
            <a:ext cx="644728" cy="1200329"/>
          </a:xfrm>
          <a:prstGeom prst="rect">
            <a:avLst/>
          </a:prstGeom>
          <a:noFill/>
        </p:spPr>
        <p:txBody>
          <a:bodyPr wrap="none" rtlCol="0">
            <a:spAutoFit/>
          </a:bodyPr>
          <a:lstStyle/>
          <a:p>
            <a:r>
              <a:rPr lang="en-US" sz="7200" b="1" dirty="0">
                <a:solidFill>
                  <a:schemeClr val="accent5">
                    <a:lumMod val="75000"/>
                  </a:schemeClr>
                </a:solidFill>
              </a:rPr>
              <a:t>=</a:t>
            </a:r>
          </a:p>
        </p:txBody>
      </p:sp>
      <p:pic>
        <p:nvPicPr>
          <p:cNvPr id="2056" name="Picture 8" descr="Money Best clipart free image download">
            <a:extLst>
              <a:ext uri="{FF2B5EF4-FFF2-40B4-BE49-F238E27FC236}">
                <a16:creationId xmlns:a16="http://schemas.microsoft.com/office/drawing/2014/main" id="{F6A0C948-7BCF-9238-C742-FB9D1769D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2680" y="2775829"/>
            <a:ext cx="1047679" cy="9562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15BD2B2-AE0A-839E-F3A4-ED8196C420A3}"/>
              </a:ext>
            </a:extLst>
          </p:cNvPr>
          <p:cNvPicPr>
            <a:picLocks noChangeAspect="1"/>
          </p:cNvPicPr>
          <p:nvPr/>
        </p:nvPicPr>
        <p:blipFill>
          <a:blip r:embed="rId4"/>
          <a:stretch>
            <a:fillRect/>
          </a:stretch>
        </p:blipFill>
        <p:spPr>
          <a:xfrm>
            <a:off x="10641458" y="5092155"/>
            <a:ext cx="810122" cy="858968"/>
          </a:xfrm>
          <a:prstGeom prst="rect">
            <a:avLst/>
          </a:prstGeom>
        </p:spPr>
      </p:pic>
      <p:sp>
        <p:nvSpPr>
          <p:cNvPr id="7" name="TextBox 6">
            <a:extLst>
              <a:ext uri="{FF2B5EF4-FFF2-40B4-BE49-F238E27FC236}">
                <a16:creationId xmlns:a16="http://schemas.microsoft.com/office/drawing/2014/main" id="{C8F4E4B6-906B-699E-2163-E2A0394EA17D}"/>
              </a:ext>
            </a:extLst>
          </p:cNvPr>
          <p:cNvSpPr txBox="1"/>
          <p:nvPr/>
        </p:nvSpPr>
        <p:spPr>
          <a:xfrm>
            <a:off x="9126925" y="3681096"/>
            <a:ext cx="566057" cy="707886"/>
          </a:xfrm>
          <a:prstGeom prst="rect">
            <a:avLst/>
          </a:prstGeom>
          <a:noFill/>
        </p:spPr>
        <p:txBody>
          <a:bodyPr wrap="square">
            <a:spAutoFit/>
          </a:bodyPr>
          <a:lstStyle/>
          <a:p>
            <a:pPr algn="ctr"/>
            <a:r>
              <a:rPr lang="en-US" sz="4000" b="1" dirty="0">
                <a:solidFill>
                  <a:schemeClr val="accent5">
                    <a:lumMod val="75000"/>
                  </a:schemeClr>
                </a:solidFill>
              </a:rPr>
              <a:t>?</a:t>
            </a:r>
            <a:endParaRPr lang="en-US" sz="4000" dirty="0"/>
          </a:p>
        </p:txBody>
      </p:sp>
      <p:pic>
        <p:nvPicPr>
          <p:cNvPr id="2060" name="Picture 12" descr="A Fresh Perspective: Defining (and Redefining) Employee Recognition">
            <a:extLst>
              <a:ext uri="{FF2B5EF4-FFF2-40B4-BE49-F238E27FC236}">
                <a16:creationId xmlns:a16="http://schemas.microsoft.com/office/drawing/2014/main" id="{E5B1E930-7DC0-C2A8-197D-AA155E8719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3154" y="4015340"/>
            <a:ext cx="1946730" cy="77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855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Why Get Certified?</a:t>
            </a:r>
          </a:p>
        </p:txBody>
      </p:sp>
      <p:sp>
        <p:nvSpPr>
          <p:cNvPr id="3" name="TextBox 2">
            <a:extLst>
              <a:ext uri="{FF2B5EF4-FFF2-40B4-BE49-F238E27FC236}">
                <a16:creationId xmlns:a16="http://schemas.microsoft.com/office/drawing/2014/main" id="{E4674D92-37EE-146D-B4D2-94E08B38A50C}"/>
              </a:ext>
            </a:extLst>
          </p:cNvPr>
          <p:cNvSpPr txBox="1"/>
          <p:nvPr/>
        </p:nvSpPr>
        <p:spPr>
          <a:xfrm>
            <a:off x="1672771" y="2075545"/>
            <a:ext cx="8846457" cy="1200329"/>
          </a:xfrm>
          <a:prstGeom prst="rect">
            <a:avLst/>
          </a:prstGeom>
          <a:noFill/>
        </p:spPr>
        <p:txBody>
          <a:bodyPr wrap="square" rtlCol="0">
            <a:spAutoFit/>
          </a:bodyPr>
          <a:lstStyle/>
          <a:p>
            <a:pPr algn="ctr"/>
            <a:r>
              <a:rPr lang="en-US" sz="2400" b="0" i="0" dirty="0">
                <a:solidFill>
                  <a:srgbClr val="333333"/>
                </a:solidFill>
                <a:effectLst/>
                <a:latin typeface="Lato" panose="020F0502020204030203" pitchFamily="34" charset="0"/>
              </a:rPr>
              <a:t>Certification is a </a:t>
            </a:r>
            <a:r>
              <a:rPr lang="en-US" sz="2400" b="1" i="0" dirty="0">
                <a:solidFill>
                  <a:schemeClr val="accent5">
                    <a:lumMod val="75000"/>
                  </a:schemeClr>
                </a:solidFill>
                <a:effectLst/>
                <a:latin typeface="Lato" panose="020F0502020204030203" pitchFamily="34" charset="0"/>
              </a:rPr>
              <a:t>recognition</a:t>
            </a:r>
            <a:r>
              <a:rPr lang="en-US" sz="2400" b="0" i="0" dirty="0">
                <a:solidFill>
                  <a:srgbClr val="333333"/>
                </a:solidFill>
                <a:effectLst/>
                <a:latin typeface="Lato" panose="020F0502020204030203" pitchFamily="34" charset="0"/>
              </a:rPr>
              <a:t> </a:t>
            </a:r>
            <a:r>
              <a:rPr lang="en-US" sz="2400" b="1" i="0" dirty="0">
                <a:solidFill>
                  <a:schemeClr val="accent5">
                    <a:lumMod val="75000"/>
                  </a:schemeClr>
                </a:solidFill>
                <a:effectLst/>
                <a:latin typeface="Lato" panose="020F0502020204030203" pitchFamily="34" charset="0"/>
              </a:rPr>
              <a:t>among your peers </a:t>
            </a:r>
            <a:r>
              <a:rPr lang="en-US" sz="2400" b="0" i="0" dirty="0">
                <a:solidFill>
                  <a:srgbClr val="333333"/>
                </a:solidFill>
                <a:effectLst/>
                <a:latin typeface="Lato" panose="020F0502020204030203" pitchFamily="34" charset="0"/>
              </a:rPr>
              <a:t>that you have attained a level of competency of knowledge, experience, and leadership in the field of systems engineering.</a:t>
            </a:r>
            <a:endParaRPr lang="en-US" sz="2400" dirty="0">
              <a:solidFill>
                <a:schemeClr val="tx2"/>
              </a:solidFill>
            </a:endParaRPr>
          </a:p>
        </p:txBody>
      </p:sp>
      <p:sp>
        <p:nvSpPr>
          <p:cNvPr id="14" name="TextBox 13">
            <a:extLst>
              <a:ext uri="{FF2B5EF4-FFF2-40B4-BE49-F238E27FC236}">
                <a16:creationId xmlns:a16="http://schemas.microsoft.com/office/drawing/2014/main" id="{68B717B7-4B86-E81F-89F4-5ECFC4DD1DAD}"/>
              </a:ext>
            </a:extLst>
          </p:cNvPr>
          <p:cNvSpPr txBox="1"/>
          <p:nvPr/>
        </p:nvSpPr>
        <p:spPr>
          <a:xfrm>
            <a:off x="950685" y="3786244"/>
            <a:ext cx="10617200" cy="2123658"/>
          </a:xfrm>
          <a:prstGeom prst="rect">
            <a:avLst/>
          </a:prstGeom>
          <a:noFill/>
        </p:spPr>
        <p:txBody>
          <a:bodyPr wrap="square">
            <a:spAutoFit/>
          </a:bodyPr>
          <a:lstStyle/>
          <a:p>
            <a:r>
              <a:rPr lang="en-US" sz="2400" dirty="0">
                <a:solidFill>
                  <a:schemeClr val="tx2"/>
                </a:solidFill>
              </a:rPr>
              <a:t>INCOSE certification:</a:t>
            </a:r>
          </a:p>
          <a:p>
            <a:pPr marL="285750" indent="-285750">
              <a:buFont typeface="Arial" panose="020B0604020202020204" pitchFamily="34" charset="0"/>
              <a:buChar char="•"/>
            </a:pPr>
            <a:r>
              <a:rPr lang="en-US" dirty="0">
                <a:solidFill>
                  <a:schemeClr val="tx2"/>
                </a:solidFill>
              </a:rPr>
              <a:t>Creates the standard to identify and develop systems engineering professionals. </a:t>
            </a:r>
          </a:p>
          <a:p>
            <a:pPr marL="285750" indent="-285750">
              <a:buFont typeface="Arial" panose="020B0604020202020204" pitchFamily="34" charset="0"/>
              <a:buChar char="•"/>
            </a:pPr>
            <a:r>
              <a:rPr lang="en-US" dirty="0">
                <a:solidFill>
                  <a:schemeClr val="tx2"/>
                </a:solidFill>
              </a:rPr>
              <a:t>Establishes a formal, recognized body of knowledge for the systems engineering community. </a:t>
            </a:r>
          </a:p>
          <a:p>
            <a:pPr marL="285750" indent="-285750">
              <a:buFont typeface="Arial" panose="020B0604020202020204" pitchFamily="34" charset="0"/>
              <a:buChar char="•"/>
            </a:pPr>
            <a:r>
              <a:rPr lang="en-US" dirty="0">
                <a:solidFill>
                  <a:schemeClr val="tx2"/>
                </a:solidFill>
              </a:rPr>
              <a:t>Provides a portable standard of recognition for attainment of knowledge, education, and experience. </a:t>
            </a:r>
          </a:p>
          <a:p>
            <a:pPr marL="285750" indent="-285750">
              <a:buFont typeface="Arial" panose="020B0604020202020204" pitchFamily="34" charset="0"/>
              <a:buChar char="•"/>
            </a:pPr>
            <a:r>
              <a:rPr lang="en-US" dirty="0">
                <a:solidFill>
                  <a:schemeClr val="tx2"/>
                </a:solidFill>
              </a:rPr>
              <a:t>Serves as a mechanism for continued professional development through recertification requirements. </a:t>
            </a:r>
          </a:p>
          <a:p>
            <a:pPr marL="285750" indent="-285750">
              <a:buFont typeface="Arial" panose="020B0604020202020204" pitchFamily="34" charset="0"/>
              <a:buChar char="•"/>
            </a:pPr>
            <a:r>
              <a:rPr lang="en-US" dirty="0">
                <a:solidFill>
                  <a:schemeClr val="tx2"/>
                </a:solidFill>
              </a:rPr>
              <a:t>Offers a universal, industry-approved measure of a professional’s knowledge –achieved through the independent evaluation of relevant tasks, projects, and programs.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16</a:t>
            </a:fld>
            <a:endParaRPr lang="en-US"/>
          </a:p>
        </p:txBody>
      </p:sp>
      <p:sp>
        <p:nvSpPr>
          <p:cNvPr id="28" name="TextBox 27">
            <a:extLst>
              <a:ext uri="{FF2B5EF4-FFF2-40B4-BE49-F238E27FC236}">
                <a16:creationId xmlns:a16="http://schemas.microsoft.com/office/drawing/2014/main" id="{D20E6669-0F58-34B9-5581-E85ACBB8551F}"/>
              </a:ext>
            </a:extLst>
          </p:cNvPr>
          <p:cNvSpPr txBox="1"/>
          <p:nvPr/>
        </p:nvSpPr>
        <p:spPr>
          <a:xfrm>
            <a:off x="5878285" y="6537719"/>
            <a:ext cx="6313715" cy="307777"/>
          </a:xfrm>
          <a:prstGeom prst="rect">
            <a:avLst/>
          </a:prstGeom>
          <a:noFill/>
        </p:spPr>
        <p:txBody>
          <a:bodyPr wrap="square">
            <a:spAutoFit/>
          </a:bodyPr>
          <a:lstStyle/>
          <a:p>
            <a:r>
              <a:rPr lang="en-US" sz="1400" dirty="0"/>
              <a:t>Lindeman (2021), INCOSE Systems Engineering Professional Certification Program.</a:t>
            </a:r>
          </a:p>
        </p:txBody>
      </p:sp>
    </p:spTree>
    <p:extLst>
      <p:ext uri="{BB962C8B-B14F-4D97-AF65-F5344CB8AC3E}">
        <p14:creationId xmlns:p14="http://schemas.microsoft.com/office/powerpoint/2010/main" val="1248853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Value of Certification</a:t>
            </a:r>
          </a:p>
        </p:txBody>
      </p:sp>
      <p:sp>
        <p:nvSpPr>
          <p:cNvPr id="3" name="TextBox 2">
            <a:extLst>
              <a:ext uri="{FF2B5EF4-FFF2-40B4-BE49-F238E27FC236}">
                <a16:creationId xmlns:a16="http://schemas.microsoft.com/office/drawing/2014/main" id="{E4674D92-37EE-146D-B4D2-94E08B38A50C}"/>
              </a:ext>
            </a:extLst>
          </p:cNvPr>
          <p:cNvSpPr txBox="1"/>
          <p:nvPr/>
        </p:nvSpPr>
        <p:spPr>
          <a:xfrm>
            <a:off x="459013" y="2107269"/>
            <a:ext cx="11600544" cy="707886"/>
          </a:xfrm>
          <a:prstGeom prst="rect">
            <a:avLst/>
          </a:prstGeom>
          <a:noFill/>
        </p:spPr>
        <p:txBody>
          <a:bodyPr wrap="square" rtlCol="0">
            <a:spAutoFit/>
          </a:bodyPr>
          <a:lstStyle/>
          <a:p>
            <a:pPr algn="ctr"/>
            <a:r>
              <a:rPr lang="en-US" sz="2000" b="0" i="0" dirty="0">
                <a:solidFill>
                  <a:srgbClr val="333333"/>
                </a:solidFill>
                <a:effectLst/>
                <a:latin typeface="Lato" panose="020F0502020204030203" pitchFamily="34" charset="0"/>
              </a:rPr>
              <a:t>Certification is valued in all systems engineering communities, </a:t>
            </a:r>
          </a:p>
          <a:p>
            <a:pPr algn="ctr"/>
            <a:r>
              <a:rPr lang="en-US" sz="2000" b="0" i="0" dirty="0">
                <a:solidFill>
                  <a:srgbClr val="333333"/>
                </a:solidFill>
                <a:effectLst/>
                <a:latin typeface="Lato" panose="020F0502020204030203" pitchFamily="34" charset="0"/>
              </a:rPr>
              <a:t>but the value varies depending on the industry.</a:t>
            </a:r>
            <a:endParaRPr lang="en-US" sz="2000" dirty="0">
              <a:solidFill>
                <a:schemeClr val="tx2"/>
              </a:solidFill>
            </a:endParaRPr>
          </a:p>
        </p:txBody>
      </p:sp>
      <p:sp>
        <p:nvSpPr>
          <p:cNvPr id="14" name="TextBox 13">
            <a:extLst>
              <a:ext uri="{FF2B5EF4-FFF2-40B4-BE49-F238E27FC236}">
                <a16:creationId xmlns:a16="http://schemas.microsoft.com/office/drawing/2014/main" id="{68B717B7-4B86-E81F-89F4-5ECFC4DD1DAD}"/>
              </a:ext>
            </a:extLst>
          </p:cNvPr>
          <p:cNvSpPr txBox="1"/>
          <p:nvPr/>
        </p:nvSpPr>
        <p:spPr>
          <a:xfrm>
            <a:off x="4535714" y="3625116"/>
            <a:ext cx="3655786" cy="2123658"/>
          </a:xfrm>
          <a:prstGeom prst="rect">
            <a:avLst/>
          </a:prstGeom>
          <a:noFill/>
        </p:spPr>
        <p:txBody>
          <a:bodyPr wrap="square">
            <a:spAutoFit/>
          </a:bodyPr>
          <a:lstStyle/>
          <a:p>
            <a:r>
              <a:rPr lang="en-US" sz="2400" dirty="0">
                <a:solidFill>
                  <a:schemeClr val="tx2"/>
                </a:solidFill>
              </a:rPr>
              <a:t>Recognized SE domain</a:t>
            </a:r>
          </a:p>
          <a:p>
            <a:pPr marL="285750" indent="-285750">
              <a:buFont typeface="Arial" panose="020B0604020202020204" pitchFamily="34" charset="0"/>
              <a:buChar char="•"/>
            </a:pPr>
            <a:r>
              <a:rPr lang="en-US" dirty="0">
                <a:solidFill>
                  <a:schemeClr val="tx2"/>
                </a:solidFill>
              </a:rPr>
              <a:t>Telecommunications</a:t>
            </a:r>
          </a:p>
          <a:p>
            <a:pPr marL="285750" indent="-285750">
              <a:buFont typeface="Arial" panose="020B0604020202020204" pitchFamily="34" charset="0"/>
              <a:buChar char="•"/>
            </a:pPr>
            <a:r>
              <a:rPr lang="en-US" dirty="0">
                <a:solidFill>
                  <a:schemeClr val="tx2"/>
                </a:solidFill>
              </a:rPr>
              <a:t>Infrastructure</a:t>
            </a:r>
          </a:p>
          <a:p>
            <a:pPr marL="285750" indent="-285750">
              <a:buFont typeface="Arial" panose="020B0604020202020204" pitchFamily="34" charset="0"/>
              <a:buChar char="•"/>
            </a:pPr>
            <a:r>
              <a:rPr lang="en-US" dirty="0">
                <a:solidFill>
                  <a:schemeClr val="tx2"/>
                </a:solidFill>
              </a:rPr>
              <a:t>Information Technology</a:t>
            </a:r>
          </a:p>
          <a:p>
            <a:pPr marL="285750" indent="-285750">
              <a:buFont typeface="Arial" panose="020B0604020202020204" pitchFamily="34" charset="0"/>
              <a:buChar char="•"/>
            </a:pPr>
            <a:r>
              <a:rPr lang="en-US" dirty="0">
                <a:solidFill>
                  <a:schemeClr val="tx2"/>
                </a:solidFill>
              </a:rPr>
              <a:t>Automotive</a:t>
            </a:r>
          </a:p>
          <a:p>
            <a:pPr marL="285750" indent="-285750">
              <a:buFont typeface="Arial" panose="020B0604020202020204" pitchFamily="34" charset="0"/>
              <a:buChar char="•"/>
            </a:pPr>
            <a:r>
              <a:rPr lang="en-US" dirty="0">
                <a:solidFill>
                  <a:schemeClr val="tx2"/>
                </a:solidFill>
              </a:rPr>
              <a:t>Power &amp; Energy</a:t>
            </a:r>
          </a:p>
          <a:p>
            <a:pPr marL="285750" indent="-285750">
              <a:buFont typeface="Arial" panose="020B0604020202020204" pitchFamily="34" charset="0"/>
              <a:buChar char="•"/>
            </a:pPr>
            <a:r>
              <a:rPr lang="en-US" dirty="0">
                <a:solidFill>
                  <a:schemeClr val="tx2"/>
                </a:solidFill>
              </a:rPr>
              <a:t>Education &amp; Training</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17</a:t>
            </a:fld>
            <a:endParaRPr lang="en-US"/>
          </a:p>
        </p:txBody>
      </p:sp>
      <p:sp>
        <p:nvSpPr>
          <p:cNvPr id="28" name="TextBox 27">
            <a:extLst>
              <a:ext uri="{FF2B5EF4-FFF2-40B4-BE49-F238E27FC236}">
                <a16:creationId xmlns:a16="http://schemas.microsoft.com/office/drawing/2014/main" id="{D20E6669-0F58-34B9-5581-E85ACBB8551F}"/>
              </a:ext>
            </a:extLst>
          </p:cNvPr>
          <p:cNvSpPr txBox="1"/>
          <p:nvPr/>
        </p:nvSpPr>
        <p:spPr>
          <a:xfrm>
            <a:off x="8831943" y="6537719"/>
            <a:ext cx="3360057" cy="307777"/>
          </a:xfrm>
          <a:prstGeom prst="rect">
            <a:avLst/>
          </a:prstGeom>
          <a:noFill/>
        </p:spPr>
        <p:txBody>
          <a:bodyPr wrap="square">
            <a:spAutoFit/>
          </a:bodyPr>
          <a:lstStyle/>
          <a:p>
            <a:r>
              <a:rPr lang="en-US" sz="1400" dirty="0"/>
              <a:t>INCOSE, Systems Engineering Vision 2035</a:t>
            </a:r>
          </a:p>
        </p:txBody>
      </p:sp>
      <p:sp>
        <p:nvSpPr>
          <p:cNvPr id="2" name="TextBox 1">
            <a:extLst>
              <a:ext uri="{FF2B5EF4-FFF2-40B4-BE49-F238E27FC236}">
                <a16:creationId xmlns:a16="http://schemas.microsoft.com/office/drawing/2014/main" id="{109D34EA-C0F0-27B1-7FF3-89BB31F23C50}"/>
              </a:ext>
            </a:extLst>
          </p:cNvPr>
          <p:cNvSpPr txBox="1"/>
          <p:nvPr/>
        </p:nvSpPr>
        <p:spPr>
          <a:xfrm>
            <a:off x="8485413" y="3625116"/>
            <a:ext cx="3300187" cy="1846659"/>
          </a:xfrm>
          <a:prstGeom prst="rect">
            <a:avLst/>
          </a:prstGeom>
          <a:noFill/>
        </p:spPr>
        <p:txBody>
          <a:bodyPr wrap="square">
            <a:spAutoFit/>
          </a:bodyPr>
          <a:lstStyle/>
          <a:p>
            <a:r>
              <a:rPr lang="en-US" sz="2400" dirty="0">
                <a:solidFill>
                  <a:schemeClr val="tx2"/>
                </a:solidFill>
              </a:rPr>
              <a:t>Growing SE presence</a:t>
            </a:r>
          </a:p>
          <a:p>
            <a:pPr marL="285750" indent="-285750">
              <a:buFont typeface="Arial" panose="020B0604020202020204" pitchFamily="34" charset="0"/>
              <a:buChar char="•"/>
            </a:pPr>
            <a:r>
              <a:rPr lang="en-US" dirty="0">
                <a:solidFill>
                  <a:schemeClr val="tx2"/>
                </a:solidFill>
              </a:rPr>
              <a:t>Healthcare and biomedicine</a:t>
            </a:r>
          </a:p>
          <a:p>
            <a:pPr marL="285750" indent="-285750">
              <a:buFont typeface="Arial" panose="020B0604020202020204" pitchFamily="34" charset="0"/>
              <a:buChar char="•"/>
            </a:pPr>
            <a:r>
              <a:rPr lang="en-US" dirty="0">
                <a:solidFill>
                  <a:schemeClr val="tx2"/>
                </a:solidFill>
              </a:rPr>
              <a:t>Transportation</a:t>
            </a:r>
          </a:p>
          <a:p>
            <a:pPr marL="285750" indent="-285750">
              <a:buFont typeface="Arial" panose="020B0604020202020204" pitchFamily="34" charset="0"/>
              <a:buChar char="•"/>
            </a:pPr>
            <a:r>
              <a:rPr lang="en-US" dirty="0">
                <a:solidFill>
                  <a:schemeClr val="tx2"/>
                </a:solidFill>
              </a:rPr>
              <a:t>Logistics</a:t>
            </a:r>
          </a:p>
          <a:p>
            <a:pPr marL="285750" indent="-285750">
              <a:buFont typeface="Arial" panose="020B0604020202020204" pitchFamily="34" charset="0"/>
              <a:buChar char="•"/>
            </a:pPr>
            <a:r>
              <a:rPr lang="en-US" dirty="0">
                <a:solidFill>
                  <a:schemeClr val="tx2"/>
                </a:solidFill>
              </a:rPr>
              <a:t>Electronics</a:t>
            </a:r>
          </a:p>
          <a:p>
            <a:pPr marL="285750" indent="-285750">
              <a:buFont typeface="Arial" panose="020B0604020202020204" pitchFamily="34" charset="0"/>
              <a:buChar char="•"/>
            </a:pPr>
            <a:r>
              <a:rPr lang="en-US" dirty="0">
                <a:solidFill>
                  <a:schemeClr val="tx2"/>
                </a:solidFill>
              </a:rPr>
              <a:t>Climate</a:t>
            </a:r>
          </a:p>
        </p:txBody>
      </p:sp>
      <p:sp>
        <p:nvSpPr>
          <p:cNvPr id="4" name="TextBox 3">
            <a:extLst>
              <a:ext uri="{FF2B5EF4-FFF2-40B4-BE49-F238E27FC236}">
                <a16:creationId xmlns:a16="http://schemas.microsoft.com/office/drawing/2014/main" id="{CC46DFEE-F463-8EC8-74A2-13E379E51C74}"/>
              </a:ext>
            </a:extLst>
          </p:cNvPr>
          <p:cNvSpPr txBox="1"/>
          <p:nvPr/>
        </p:nvSpPr>
        <p:spPr>
          <a:xfrm>
            <a:off x="459013" y="3625116"/>
            <a:ext cx="3655786" cy="1292662"/>
          </a:xfrm>
          <a:prstGeom prst="rect">
            <a:avLst/>
          </a:prstGeom>
          <a:noFill/>
        </p:spPr>
        <p:txBody>
          <a:bodyPr wrap="square">
            <a:spAutoFit/>
          </a:bodyPr>
          <a:lstStyle/>
          <a:p>
            <a:r>
              <a:rPr lang="en-US" sz="2400" dirty="0">
                <a:solidFill>
                  <a:schemeClr val="tx2"/>
                </a:solidFill>
              </a:rPr>
              <a:t>Dominant SE domain</a:t>
            </a:r>
          </a:p>
          <a:p>
            <a:pPr marL="285750" indent="-285750">
              <a:buFont typeface="Arial" panose="020B0604020202020204" pitchFamily="34" charset="0"/>
              <a:buChar char="•"/>
            </a:pPr>
            <a:r>
              <a:rPr lang="en-US" dirty="0">
                <a:solidFill>
                  <a:schemeClr val="tx2"/>
                </a:solidFill>
              </a:rPr>
              <a:t>Aerospace</a:t>
            </a:r>
          </a:p>
          <a:p>
            <a:pPr marL="285750" indent="-285750">
              <a:buFont typeface="Arial" panose="020B0604020202020204" pitchFamily="34" charset="0"/>
              <a:buChar char="•"/>
            </a:pPr>
            <a:r>
              <a:rPr lang="en-US" dirty="0">
                <a:solidFill>
                  <a:schemeClr val="tx2"/>
                </a:solidFill>
              </a:rPr>
              <a:t>Defense</a:t>
            </a:r>
          </a:p>
          <a:p>
            <a:pPr marL="285750" indent="-285750">
              <a:buFont typeface="Arial" panose="020B0604020202020204" pitchFamily="34" charset="0"/>
              <a:buChar char="•"/>
            </a:pPr>
            <a:r>
              <a:rPr lang="en-US" dirty="0">
                <a:solidFill>
                  <a:schemeClr val="tx2"/>
                </a:solidFill>
              </a:rPr>
              <a:t>Homeland Security</a:t>
            </a:r>
          </a:p>
        </p:txBody>
      </p:sp>
    </p:spTree>
    <p:extLst>
      <p:ext uri="{BB962C8B-B14F-4D97-AF65-F5344CB8AC3E}">
        <p14:creationId xmlns:p14="http://schemas.microsoft.com/office/powerpoint/2010/main" val="2779606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Value of Certification</a:t>
            </a:r>
          </a:p>
        </p:txBody>
      </p:sp>
      <p:sp>
        <p:nvSpPr>
          <p:cNvPr id="3" name="TextBox 2">
            <a:extLst>
              <a:ext uri="{FF2B5EF4-FFF2-40B4-BE49-F238E27FC236}">
                <a16:creationId xmlns:a16="http://schemas.microsoft.com/office/drawing/2014/main" id="{E4674D92-37EE-146D-B4D2-94E08B38A50C}"/>
              </a:ext>
            </a:extLst>
          </p:cNvPr>
          <p:cNvSpPr txBox="1"/>
          <p:nvPr/>
        </p:nvSpPr>
        <p:spPr>
          <a:xfrm>
            <a:off x="459013" y="2107269"/>
            <a:ext cx="11600544" cy="400110"/>
          </a:xfrm>
          <a:prstGeom prst="rect">
            <a:avLst/>
          </a:prstGeom>
          <a:noFill/>
        </p:spPr>
        <p:txBody>
          <a:bodyPr wrap="square" rtlCol="0">
            <a:spAutoFit/>
          </a:bodyPr>
          <a:lstStyle/>
          <a:p>
            <a:pPr algn="ctr"/>
            <a:r>
              <a:rPr lang="en-US" sz="2000" b="0" i="0" dirty="0">
                <a:solidFill>
                  <a:srgbClr val="333333"/>
                </a:solidFill>
                <a:effectLst/>
                <a:latin typeface="Lato" panose="020F0502020204030203" pitchFamily="34" charset="0"/>
              </a:rPr>
              <a:t>Certification Agreements</a:t>
            </a:r>
            <a:endParaRPr lang="en-US" sz="2000" dirty="0">
              <a:solidFill>
                <a:schemeClr val="tx2"/>
              </a:solidFill>
            </a:endParaRP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18</a:t>
            </a:fld>
            <a:endParaRPr lang="en-US"/>
          </a:p>
        </p:txBody>
      </p:sp>
      <p:sp>
        <p:nvSpPr>
          <p:cNvPr id="28" name="TextBox 27">
            <a:extLst>
              <a:ext uri="{FF2B5EF4-FFF2-40B4-BE49-F238E27FC236}">
                <a16:creationId xmlns:a16="http://schemas.microsoft.com/office/drawing/2014/main" id="{D20E6669-0F58-34B9-5581-E85ACBB8551F}"/>
              </a:ext>
            </a:extLst>
          </p:cNvPr>
          <p:cNvSpPr txBox="1"/>
          <p:nvPr/>
        </p:nvSpPr>
        <p:spPr>
          <a:xfrm>
            <a:off x="8831943" y="6537719"/>
            <a:ext cx="3360057" cy="307777"/>
          </a:xfrm>
          <a:prstGeom prst="rect">
            <a:avLst/>
          </a:prstGeom>
          <a:noFill/>
        </p:spPr>
        <p:txBody>
          <a:bodyPr wrap="square">
            <a:spAutoFit/>
          </a:bodyPr>
          <a:lstStyle/>
          <a:p>
            <a:r>
              <a:rPr lang="en-US" sz="1400" dirty="0"/>
              <a:t>INCOSE, Systems Engineering Vision 2035</a:t>
            </a:r>
          </a:p>
        </p:txBody>
      </p:sp>
      <p:sp>
        <p:nvSpPr>
          <p:cNvPr id="6" name="TextBox 5">
            <a:extLst>
              <a:ext uri="{FF2B5EF4-FFF2-40B4-BE49-F238E27FC236}">
                <a16:creationId xmlns:a16="http://schemas.microsoft.com/office/drawing/2014/main" id="{CCFC1BEF-9F8D-2ECE-A772-796592E6B890}"/>
              </a:ext>
            </a:extLst>
          </p:cNvPr>
          <p:cNvSpPr txBox="1"/>
          <p:nvPr/>
        </p:nvSpPr>
        <p:spPr>
          <a:xfrm>
            <a:off x="2760399" y="2988234"/>
            <a:ext cx="3669430" cy="2862322"/>
          </a:xfrm>
          <a:prstGeom prst="rect">
            <a:avLst/>
          </a:prstGeom>
          <a:noFill/>
        </p:spPr>
        <p:txBody>
          <a:bodyPr wrap="square">
            <a:spAutoFit/>
          </a:bodyPr>
          <a:lstStyle/>
          <a:p>
            <a:r>
              <a:rPr lang="en-US" dirty="0"/>
              <a:t>•The Airbus Group </a:t>
            </a:r>
          </a:p>
          <a:p>
            <a:r>
              <a:rPr lang="en-US" dirty="0"/>
              <a:t>•ASTER Technology &amp; Engineering </a:t>
            </a:r>
          </a:p>
          <a:p>
            <a:r>
              <a:rPr lang="en-US" dirty="0"/>
              <a:t>•AVICIT </a:t>
            </a:r>
          </a:p>
          <a:p>
            <a:r>
              <a:rPr lang="en-US" dirty="0"/>
              <a:t>•BAE Systems </a:t>
            </a:r>
          </a:p>
          <a:p>
            <a:r>
              <a:rPr lang="en-US" dirty="0"/>
              <a:t>•Booz Allen Hamilton </a:t>
            </a:r>
          </a:p>
          <a:p>
            <a:r>
              <a:rPr lang="en-US" dirty="0"/>
              <a:t>•Cummins </a:t>
            </a:r>
          </a:p>
          <a:p>
            <a:r>
              <a:rPr lang="en-US" dirty="0"/>
              <a:t>•Jacobs Technology </a:t>
            </a:r>
          </a:p>
          <a:p>
            <a:r>
              <a:rPr lang="en-US" dirty="0"/>
              <a:t>•KBR Wyle </a:t>
            </a:r>
          </a:p>
          <a:p>
            <a:r>
              <a:rPr lang="en-US" dirty="0"/>
              <a:t>•L-3 Communications </a:t>
            </a:r>
          </a:p>
          <a:p>
            <a:r>
              <a:rPr lang="en-US" dirty="0"/>
              <a:t>•</a:t>
            </a:r>
            <a:r>
              <a:rPr lang="en-US" dirty="0" err="1"/>
              <a:t>LinQuest</a:t>
            </a:r>
            <a:endParaRPr lang="en-US" dirty="0"/>
          </a:p>
        </p:txBody>
      </p:sp>
      <p:sp>
        <p:nvSpPr>
          <p:cNvPr id="9" name="TextBox 8">
            <a:extLst>
              <a:ext uri="{FF2B5EF4-FFF2-40B4-BE49-F238E27FC236}">
                <a16:creationId xmlns:a16="http://schemas.microsoft.com/office/drawing/2014/main" id="{6F7B7189-A8AF-C37E-2D7D-FA4517188BF1}"/>
              </a:ext>
            </a:extLst>
          </p:cNvPr>
          <p:cNvSpPr txBox="1"/>
          <p:nvPr/>
        </p:nvSpPr>
        <p:spPr>
          <a:xfrm>
            <a:off x="7373257" y="2988234"/>
            <a:ext cx="2452914" cy="2585323"/>
          </a:xfrm>
          <a:prstGeom prst="rect">
            <a:avLst/>
          </a:prstGeom>
          <a:noFill/>
        </p:spPr>
        <p:txBody>
          <a:bodyPr wrap="square">
            <a:spAutoFit/>
          </a:bodyPr>
          <a:lstStyle/>
          <a:p>
            <a:r>
              <a:rPr lang="en-US" dirty="0"/>
              <a:t>•Lockheed Martin </a:t>
            </a:r>
          </a:p>
          <a:p>
            <a:r>
              <a:rPr lang="en-US" dirty="0"/>
              <a:t>•ManTech </a:t>
            </a:r>
          </a:p>
          <a:p>
            <a:r>
              <a:rPr lang="en-US" dirty="0"/>
              <a:t>•MITRE </a:t>
            </a:r>
          </a:p>
          <a:p>
            <a:r>
              <a:rPr lang="en-US" dirty="0"/>
              <a:t>•OPS Consulting </a:t>
            </a:r>
          </a:p>
          <a:p>
            <a:r>
              <a:rPr lang="en-US" dirty="0"/>
              <a:t>•</a:t>
            </a:r>
            <a:r>
              <a:rPr lang="en-US" dirty="0" err="1"/>
              <a:t>Perspecta</a:t>
            </a:r>
            <a:r>
              <a:rPr lang="en-US" dirty="0"/>
              <a:t> </a:t>
            </a:r>
          </a:p>
          <a:p>
            <a:r>
              <a:rPr lang="en-US" dirty="0"/>
              <a:t>•Raytheon </a:t>
            </a:r>
          </a:p>
          <a:p>
            <a:r>
              <a:rPr lang="en-US" dirty="0"/>
              <a:t>•Roche </a:t>
            </a:r>
          </a:p>
          <a:p>
            <a:r>
              <a:rPr lang="en-US" dirty="0"/>
              <a:t>•SAIC </a:t>
            </a:r>
          </a:p>
          <a:p>
            <a:r>
              <a:rPr lang="en-US" dirty="0"/>
              <a:t>•Thales</a:t>
            </a:r>
          </a:p>
        </p:txBody>
      </p:sp>
    </p:spTree>
    <p:extLst>
      <p:ext uri="{BB962C8B-B14F-4D97-AF65-F5344CB8AC3E}">
        <p14:creationId xmlns:p14="http://schemas.microsoft.com/office/powerpoint/2010/main" val="2286917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Value of Certification</a:t>
            </a:r>
          </a:p>
        </p:txBody>
      </p:sp>
      <p:sp>
        <p:nvSpPr>
          <p:cNvPr id="3" name="TextBox 2">
            <a:extLst>
              <a:ext uri="{FF2B5EF4-FFF2-40B4-BE49-F238E27FC236}">
                <a16:creationId xmlns:a16="http://schemas.microsoft.com/office/drawing/2014/main" id="{E4674D92-37EE-146D-B4D2-94E08B38A50C}"/>
              </a:ext>
            </a:extLst>
          </p:cNvPr>
          <p:cNvSpPr txBox="1"/>
          <p:nvPr/>
        </p:nvSpPr>
        <p:spPr>
          <a:xfrm>
            <a:off x="459013" y="2052520"/>
            <a:ext cx="11600544" cy="584775"/>
          </a:xfrm>
          <a:prstGeom prst="rect">
            <a:avLst/>
          </a:prstGeom>
          <a:noFill/>
        </p:spPr>
        <p:txBody>
          <a:bodyPr wrap="square" rtlCol="0">
            <a:spAutoFit/>
          </a:bodyPr>
          <a:lstStyle/>
          <a:p>
            <a:pPr algn="ctr"/>
            <a:r>
              <a:rPr lang="en-US" sz="3200" b="1" i="1" dirty="0">
                <a:solidFill>
                  <a:srgbClr val="2971A9"/>
                </a:solidFill>
                <a:effectLst/>
                <a:latin typeface="Lato" panose="020F0502020204030203" pitchFamily="34" charset="0"/>
              </a:rPr>
              <a:t>But is INCOSE SEP certification worth it?</a:t>
            </a:r>
            <a:endParaRPr lang="en-US" sz="3200" b="1" i="1" dirty="0">
              <a:solidFill>
                <a:srgbClr val="2971A9"/>
              </a:solidFill>
            </a:endParaRP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19</a:t>
            </a:fld>
            <a:endParaRPr lang="en-US"/>
          </a:p>
        </p:txBody>
      </p:sp>
      <p:sp>
        <p:nvSpPr>
          <p:cNvPr id="5" name="TextBox 4">
            <a:extLst>
              <a:ext uri="{FF2B5EF4-FFF2-40B4-BE49-F238E27FC236}">
                <a16:creationId xmlns:a16="http://schemas.microsoft.com/office/drawing/2014/main" id="{B117344A-F4C7-D950-587C-09F00B00597A}"/>
              </a:ext>
            </a:extLst>
          </p:cNvPr>
          <p:cNvSpPr txBox="1"/>
          <p:nvPr/>
        </p:nvSpPr>
        <p:spPr>
          <a:xfrm>
            <a:off x="3243263" y="3527781"/>
            <a:ext cx="5705473" cy="954107"/>
          </a:xfrm>
          <a:prstGeom prst="rect">
            <a:avLst/>
          </a:prstGeom>
          <a:noFill/>
        </p:spPr>
        <p:txBody>
          <a:bodyPr wrap="none" rtlCol="0">
            <a:spAutoFit/>
          </a:bodyPr>
          <a:lstStyle/>
          <a:p>
            <a:r>
              <a:rPr lang="en-US" sz="2800" dirty="0">
                <a:solidFill>
                  <a:srgbClr val="660033"/>
                </a:solidFill>
              </a:rPr>
              <a:t>The largest value is what YOU gain, </a:t>
            </a:r>
          </a:p>
          <a:p>
            <a:r>
              <a:rPr lang="en-US" sz="2800" dirty="0">
                <a:solidFill>
                  <a:srgbClr val="660033"/>
                </a:solidFill>
              </a:rPr>
              <a:t>	not the letters after your name.</a:t>
            </a:r>
          </a:p>
        </p:txBody>
      </p:sp>
    </p:spTree>
    <p:extLst>
      <p:ext uri="{BB962C8B-B14F-4D97-AF65-F5344CB8AC3E}">
        <p14:creationId xmlns:p14="http://schemas.microsoft.com/office/powerpoint/2010/main" val="1985704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First…</a:t>
            </a:r>
          </a:p>
        </p:txBody>
      </p:sp>
      <p:sp>
        <p:nvSpPr>
          <p:cNvPr id="4" name="Slide Number Placeholder 3"/>
          <p:cNvSpPr>
            <a:spLocks noGrp="1"/>
          </p:cNvSpPr>
          <p:nvPr>
            <p:ph type="sldNum" sz="quarter" idx="12"/>
          </p:nvPr>
        </p:nvSpPr>
        <p:spPr/>
        <p:txBody>
          <a:bodyPr/>
          <a:lstStyle/>
          <a:p>
            <a:fld id="{8773574F-BB2D-4D11-BCC3-14202D29839B}" type="slidenum">
              <a:rPr lang="en-US" smtClean="0"/>
              <a:t>2</a:t>
            </a:fld>
            <a:endParaRPr lang="en-US"/>
          </a:p>
        </p:txBody>
      </p:sp>
      <p:sp>
        <p:nvSpPr>
          <p:cNvPr id="2" name="TextBox 1"/>
          <p:cNvSpPr txBox="1"/>
          <p:nvPr/>
        </p:nvSpPr>
        <p:spPr>
          <a:xfrm>
            <a:off x="4607293" y="3221255"/>
            <a:ext cx="2375650" cy="369332"/>
          </a:xfrm>
          <a:prstGeom prst="rect">
            <a:avLst/>
          </a:prstGeom>
          <a:noFill/>
        </p:spPr>
        <p:txBody>
          <a:bodyPr wrap="none" rtlCol="0">
            <a:spAutoFit/>
          </a:bodyPr>
          <a:lstStyle/>
          <a:p>
            <a:r>
              <a:rPr lang="en-US" dirty="0"/>
              <a:t>Smile for the camera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2990595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Value of Certification</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20</a:t>
            </a:fld>
            <a:endParaRPr lang="en-US"/>
          </a:p>
        </p:txBody>
      </p:sp>
      <p:grpSp>
        <p:nvGrpSpPr>
          <p:cNvPr id="12" name="Group 11">
            <a:extLst>
              <a:ext uri="{FF2B5EF4-FFF2-40B4-BE49-F238E27FC236}">
                <a16:creationId xmlns:a16="http://schemas.microsoft.com/office/drawing/2014/main" id="{27D8E257-A698-39AC-D3A0-BACA0F8B7464}"/>
              </a:ext>
            </a:extLst>
          </p:cNvPr>
          <p:cNvGrpSpPr/>
          <p:nvPr/>
        </p:nvGrpSpPr>
        <p:grpSpPr>
          <a:xfrm>
            <a:off x="6552108" y="1806617"/>
            <a:ext cx="3049241" cy="4390571"/>
            <a:chOff x="626671" y="1638491"/>
            <a:chExt cx="3382588" cy="4870554"/>
          </a:xfrm>
        </p:grpSpPr>
        <p:pic>
          <p:nvPicPr>
            <p:cNvPr id="4" name="Picture 3">
              <a:extLst>
                <a:ext uri="{FF2B5EF4-FFF2-40B4-BE49-F238E27FC236}">
                  <a16:creationId xmlns:a16="http://schemas.microsoft.com/office/drawing/2014/main" id="{F6C13A60-5D29-FDDA-D779-AA47221D6CDF}"/>
                </a:ext>
              </a:extLst>
            </p:cNvPr>
            <p:cNvPicPr>
              <a:picLocks noChangeAspect="1"/>
            </p:cNvPicPr>
            <p:nvPr/>
          </p:nvPicPr>
          <p:blipFill>
            <a:blip r:embed="rId2"/>
            <a:stretch>
              <a:fillRect/>
            </a:stretch>
          </p:blipFill>
          <p:spPr>
            <a:xfrm>
              <a:off x="626671" y="1638491"/>
              <a:ext cx="3382588" cy="4870554"/>
            </a:xfrm>
            <a:prstGeom prst="rect">
              <a:avLst/>
            </a:prstGeom>
            <a:ln w="12700">
              <a:solidFill>
                <a:schemeClr val="tx2">
                  <a:lumMod val="75000"/>
                </a:schemeClr>
              </a:solidFill>
            </a:ln>
            <a:effectLst>
              <a:outerShdw blurRad="50800" dist="38100" dir="2700000" algn="tl" rotWithShape="0">
                <a:prstClr val="black">
                  <a:alpha val="40000"/>
                </a:prstClr>
              </a:outerShdw>
            </a:effectLst>
          </p:spPr>
        </p:pic>
        <p:grpSp>
          <p:nvGrpSpPr>
            <p:cNvPr id="11" name="Group 10">
              <a:extLst>
                <a:ext uri="{FF2B5EF4-FFF2-40B4-BE49-F238E27FC236}">
                  <a16:creationId xmlns:a16="http://schemas.microsoft.com/office/drawing/2014/main" id="{8808D4E6-52E6-D6C1-1A17-5128347ACB0C}"/>
                </a:ext>
              </a:extLst>
            </p:cNvPr>
            <p:cNvGrpSpPr/>
            <p:nvPr/>
          </p:nvGrpSpPr>
          <p:grpSpPr>
            <a:xfrm>
              <a:off x="1309244" y="1752839"/>
              <a:ext cx="1843025" cy="472681"/>
              <a:chOff x="4589472" y="2601925"/>
              <a:chExt cx="1843025" cy="472681"/>
            </a:xfrm>
          </p:grpSpPr>
          <p:sp>
            <p:nvSpPr>
              <p:cNvPr id="8" name="Rectangle 7">
                <a:extLst>
                  <a:ext uri="{FF2B5EF4-FFF2-40B4-BE49-F238E27FC236}">
                    <a16:creationId xmlns:a16="http://schemas.microsoft.com/office/drawing/2014/main" id="{39BEDED0-45C9-ACD9-EF8F-F1E2A1EFD8E0}"/>
                  </a:ext>
                </a:extLst>
              </p:cNvPr>
              <p:cNvSpPr/>
              <p:nvPr/>
            </p:nvSpPr>
            <p:spPr>
              <a:xfrm>
                <a:off x="4589472" y="2601925"/>
                <a:ext cx="1799771" cy="472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B7317B-63EB-F230-D176-6E192A3A5721}"/>
                  </a:ext>
                </a:extLst>
              </p:cNvPr>
              <p:cNvSpPr txBox="1"/>
              <p:nvPr/>
            </p:nvSpPr>
            <p:spPr>
              <a:xfrm>
                <a:off x="5203373" y="2638210"/>
                <a:ext cx="1229124" cy="409708"/>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INTERNATIONAL</a:t>
                </a:r>
              </a:p>
              <a:p>
                <a:r>
                  <a:rPr lang="en-US" sz="900" dirty="0">
                    <a:latin typeface="Arial" panose="020B0604020202020204" pitchFamily="34" charset="0"/>
                    <a:cs typeface="Arial" panose="020B0604020202020204" pitchFamily="34" charset="0"/>
                  </a:rPr>
                  <a:t>STANDARD</a:t>
                </a:r>
              </a:p>
            </p:txBody>
          </p:sp>
        </p:grpSp>
      </p:grpSp>
      <p:pic>
        <p:nvPicPr>
          <p:cNvPr id="15" name="Picture 14">
            <a:extLst>
              <a:ext uri="{FF2B5EF4-FFF2-40B4-BE49-F238E27FC236}">
                <a16:creationId xmlns:a16="http://schemas.microsoft.com/office/drawing/2014/main" id="{5ECE8812-69E0-7F9E-022A-275AF9563FBB}"/>
              </a:ext>
            </a:extLst>
          </p:cNvPr>
          <p:cNvPicPr>
            <a:picLocks noChangeAspect="1"/>
          </p:cNvPicPr>
          <p:nvPr/>
        </p:nvPicPr>
        <p:blipFill>
          <a:blip r:embed="rId3"/>
          <a:stretch>
            <a:fillRect/>
          </a:stretch>
        </p:blipFill>
        <p:spPr>
          <a:xfrm>
            <a:off x="2296320" y="1806617"/>
            <a:ext cx="3498463" cy="439057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11545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62655" y="365125"/>
            <a:ext cx="8805543" cy="1325563"/>
          </a:xfrm>
        </p:spPr>
        <p:txBody>
          <a:bodyPr/>
          <a:lstStyle/>
          <a:p>
            <a:r>
              <a:rPr lang="en-US" dirty="0"/>
              <a:t>Questions?</a:t>
            </a:r>
          </a:p>
        </p:txBody>
      </p:sp>
      <p:sp>
        <p:nvSpPr>
          <p:cNvPr id="4" name="Slide Number Placeholder 3"/>
          <p:cNvSpPr>
            <a:spLocks noGrp="1"/>
          </p:cNvSpPr>
          <p:nvPr>
            <p:ph type="sldNum" sz="quarter" idx="12"/>
          </p:nvPr>
        </p:nvSpPr>
        <p:spPr/>
        <p:txBody>
          <a:bodyPr/>
          <a:lstStyle/>
          <a:p>
            <a:fld id="{8773574F-BB2D-4D11-BCC3-14202D29839B}" type="slidenum">
              <a:rPr lang="en-US" smtClean="0"/>
              <a:t>21</a:t>
            </a:fld>
            <a:endParaRPr lang="en-US"/>
          </a:p>
        </p:txBody>
      </p:sp>
      <p:pic>
        <p:nvPicPr>
          <p:cNvPr id="1026" name="Picture 2" descr="ASEP">
            <a:extLst>
              <a:ext uri="{FF2B5EF4-FFF2-40B4-BE49-F238E27FC236}">
                <a16:creationId xmlns:a16="http://schemas.microsoft.com/office/drawing/2014/main" id="{0640001F-4C18-9778-B78F-26F3B2C1D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97" y="2440073"/>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SEP">
            <a:extLst>
              <a:ext uri="{FF2B5EF4-FFF2-40B4-BE49-F238E27FC236}">
                <a16:creationId xmlns:a16="http://schemas.microsoft.com/office/drawing/2014/main" id="{6B434CF1-AC7E-4FDC-03D8-FE3EC90C8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97" y="3870566"/>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SEP">
            <a:extLst>
              <a:ext uri="{FF2B5EF4-FFF2-40B4-BE49-F238E27FC236}">
                <a16:creationId xmlns:a16="http://schemas.microsoft.com/office/drawing/2014/main" id="{B94FBE3B-88B9-362F-98E0-4E2326D9E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697" y="5301059"/>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What is a great question?">
            <a:extLst>
              <a:ext uri="{FF2B5EF4-FFF2-40B4-BE49-F238E27FC236}">
                <a16:creationId xmlns:a16="http://schemas.microsoft.com/office/drawing/2014/main" id="{6CCC5B5B-69C6-DF6A-DCBE-93A361D38E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7201" y="1826201"/>
            <a:ext cx="3904570" cy="3325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769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2F16-C616-1CF1-542E-55D9DEE78359}"/>
              </a:ext>
            </a:extLst>
          </p:cNvPr>
          <p:cNvSpPr>
            <a:spLocks noGrp="1"/>
          </p:cNvSpPr>
          <p:nvPr>
            <p:ph type="title"/>
          </p:nvPr>
        </p:nvSpPr>
        <p:spPr/>
        <p:txBody>
          <a:bodyPr>
            <a:normAutofit/>
          </a:bodyPr>
          <a:lstStyle/>
          <a:p>
            <a:r>
              <a:rPr lang="en-US" sz="4800" dirty="0"/>
              <a:t>How to get Certified?</a:t>
            </a:r>
          </a:p>
        </p:txBody>
      </p:sp>
      <p:sp>
        <p:nvSpPr>
          <p:cNvPr id="4" name="Slide Number Placeholder 3">
            <a:extLst>
              <a:ext uri="{FF2B5EF4-FFF2-40B4-BE49-F238E27FC236}">
                <a16:creationId xmlns:a16="http://schemas.microsoft.com/office/drawing/2014/main" id="{AB638772-1841-D423-47B0-FF99B82A3806}"/>
              </a:ext>
            </a:extLst>
          </p:cNvPr>
          <p:cNvSpPr>
            <a:spLocks noGrp="1"/>
          </p:cNvSpPr>
          <p:nvPr>
            <p:ph type="sldNum" sz="quarter" idx="12"/>
          </p:nvPr>
        </p:nvSpPr>
        <p:spPr/>
        <p:txBody>
          <a:bodyPr/>
          <a:lstStyle/>
          <a:p>
            <a:fld id="{0A41724D-AC68-E844-9254-CBB0734E74A2}" type="slidenum">
              <a:rPr lang="en-US" smtClean="0"/>
              <a:t>22</a:t>
            </a:fld>
            <a:endParaRPr lang="en-US"/>
          </a:p>
        </p:txBody>
      </p:sp>
    </p:spTree>
    <p:extLst>
      <p:ext uri="{BB962C8B-B14F-4D97-AF65-F5344CB8AC3E}">
        <p14:creationId xmlns:p14="http://schemas.microsoft.com/office/powerpoint/2010/main" val="2027245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23</a:t>
            </a:fld>
            <a:endParaRPr lang="en-US"/>
          </a:p>
        </p:txBody>
      </p:sp>
      <p:pic>
        <p:nvPicPr>
          <p:cNvPr id="7170" name="Picture 2" descr="CertificationProcessGraphics_Approved2">
            <a:extLst>
              <a:ext uri="{FF2B5EF4-FFF2-40B4-BE49-F238E27FC236}">
                <a16:creationId xmlns:a16="http://schemas.microsoft.com/office/drawing/2014/main" id="{55E10ABC-57A5-0CC2-CA69-31BF61D067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05" r="7048"/>
          <a:stretch/>
        </p:blipFill>
        <p:spPr bwMode="auto">
          <a:xfrm>
            <a:off x="2962656" y="1690688"/>
            <a:ext cx="6328228"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442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24</a:t>
            </a:fld>
            <a:endParaRPr lang="en-US"/>
          </a:p>
        </p:txBody>
      </p:sp>
      <p:pic>
        <p:nvPicPr>
          <p:cNvPr id="7170" name="Picture 2" descr="CertificationProcessGraphics_Approved2">
            <a:extLst>
              <a:ext uri="{FF2B5EF4-FFF2-40B4-BE49-F238E27FC236}">
                <a16:creationId xmlns:a16="http://schemas.microsoft.com/office/drawing/2014/main" id="{55E10ABC-57A5-0CC2-CA69-31BF61D067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05" r="7048"/>
          <a:stretch/>
        </p:blipFill>
        <p:spPr bwMode="auto">
          <a:xfrm>
            <a:off x="998729" y="1770516"/>
            <a:ext cx="6328228" cy="4314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458E60F-1ACC-7A7D-EAFB-C381DF41AF27}"/>
              </a:ext>
            </a:extLst>
          </p:cNvPr>
          <p:cNvSpPr/>
          <p:nvPr/>
        </p:nvSpPr>
        <p:spPr>
          <a:xfrm>
            <a:off x="8128000" y="1857829"/>
            <a:ext cx="3323771" cy="3933371"/>
          </a:xfrm>
          <a:prstGeom prst="rect">
            <a:avLst/>
          </a:prstGeom>
          <a:solidFill>
            <a:schemeClr val="bg1">
              <a:lumMod val="95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b="1" dirty="0">
              <a:solidFill>
                <a:srgbClr val="660033"/>
              </a:solidFill>
            </a:endParaRPr>
          </a:p>
          <a:p>
            <a:pPr algn="ctr"/>
            <a:r>
              <a:rPr lang="en-US" sz="2400" b="1" dirty="0">
                <a:solidFill>
                  <a:srgbClr val="660033"/>
                </a:solidFill>
              </a:rPr>
              <a:t>INCOSE Annual </a:t>
            </a:r>
            <a:r>
              <a:rPr lang="en-US" sz="2400" b="1" u="sng" dirty="0">
                <a:solidFill>
                  <a:srgbClr val="660033"/>
                </a:solidFill>
              </a:rPr>
              <a:t>Memberships</a:t>
            </a:r>
          </a:p>
          <a:p>
            <a:pPr algn="ctr"/>
            <a:endParaRPr lang="en-US" sz="2400" dirty="0">
              <a:solidFill>
                <a:srgbClr val="660033"/>
              </a:solidFill>
            </a:endParaRPr>
          </a:p>
          <a:p>
            <a:pPr algn="ctr"/>
            <a:r>
              <a:rPr lang="en-US" sz="2000" dirty="0">
                <a:solidFill>
                  <a:schemeClr val="tx1"/>
                </a:solidFill>
              </a:rPr>
              <a:t>Individual	$160.00</a:t>
            </a:r>
          </a:p>
          <a:p>
            <a:pPr algn="ctr"/>
            <a:r>
              <a:rPr lang="en-US" sz="2000" dirty="0">
                <a:solidFill>
                  <a:schemeClr val="tx1"/>
                </a:solidFill>
              </a:rPr>
              <a:t>Senior		  $90.00</a:t>
            </a:r>
          </a:p>
          <a:p>
            <a:pPr algn="ctr"/>
            <a:r>
              <a:rPr lang="en-US" sz="2000" dirty="0">
                <a:solidFill>
                  <a:schemeClr val="tx1"/>
                </a:solidFill>
              </a:rPr>
              <a:t>Student		  $50.00</a:t>
            </a:r>
            <a:endParaRPr lang="en-US" dirty="0">
              <a:solidFill>
                <a:schemeClr val="tx1"/>
              </a:solidFill>
            </a:endParaRPr>
          </a:p>
        </p:txBody>
      </p:sp>
      <p:sp>
        <p:nvSpPr>
          <p:cNvPr id="3" name="Rectangle 2">
            <a:extLst>
              <a:ext uri="{FF2B5EF4-FFF2-40B4-BE49-F238E27FC236}">
                <a16:creationId xmlns:a16="http://schemas.microsoft.com/office/drawing/2014/main" id="{9B596B91-7463-33B9-B0A8-09ED8B7A0F54}"/>
              </a:ext>
            </a:extLst>
          </p:cNvPr>
          <p:cNvSpPr/>
          <p:nvPr/>
        </p:nvSpPr>
        <p:spPr>
          <a:xfrm>
            <a:off x="1132114" y="2859314"/>
            <a:ext cx="1364343" cy="1364343"/>
          </a:xfrm>
          <a:prstGeom prst="rect">
            <a:avLst/>
          </a:prstGeom>
          <a:noFill/>
          <a:ln w="5715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0679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25</a:t>
            </a:fld>
            <a:endParaRPr lang="en-US"/>
          </a:p>
        </p:txBody>
      </p:sp>
      <p:pic>
        <p:nvPicPr>
          <p:cNvPr id="7170" name="Picture 2" descr="CertificationProcessGraphics_Approved2">
            <a:extLst>
              <a:ext uri="{FF2B5EF4-FFF2-40B4-BE49-F238E27FC236}">
                <a16:creationId xmlns:a16="http://schemas.microsoft.com/office/drawing/2014/main" id="{55E10ABC-57A5-0CC2-CA69-31BF61D067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05" r="7048"/>
          <a:stretch/>
        </p:blipFill>
        <p:spPr bwMode="auto">
          <a:xfrm>
            <a:off x="998729" y="1770516"/>
            <a:ext cx="6328228" cy="4314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B596B91-7463-33B9-B0A8-09ED8B7A0F54}"/>
              </a:ext>
            </a:extLst>
          </p:cNvPr>
          <p:cNvSpPr/>
          <p:nvPr/>
        </p:nvSpPr>
        <p:spPr>
          <a:xfrm>
            <a:off x="2648857" y="2859314"/>
            <a:ext cx="1364343" cy="1364343"/>
          </a:xfrm>
          <a:prstGeom prst="rect">
            <a:avLst/>
          </a:prstGeom>
          <a:noFill/>
          <a:ln w="5715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CD3E583-4EAD-B7EF-D802-A2989705F640}"/>
              </a:ext>
            </a:extLst>
          </p:cNvPr>
          <p:cNvPicPr>
            <a:picLocks noChangeAspect="1"/>
          </p:cNvPicPr>
          <p:nvPr/>
        </p:nvPicPr>
        <p:blipFill>
          <a:blip r:embed="rId3"/>
          <a:stretch>
            <a:fillRect/>
          </a:stretch>
        </p:blipFill>
        <p:spPr>
          <a:xfrm>
            <a:off x="8000259" y="1610859"/>
            <a:ext cx="3814519" cy="494959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26536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26</a:t>
            </a:fld>
            <a:endParaRPr lang="en-US"/>
          </a:p>
        </p:txBody>
      </p:sp>
      <p:pic>
        <p:nvPicPr>
          <p:cNvPr id="7170" name="Picture 2" descr="CertificationProcessGraphics_Approved2">
            <a:extLst>
              <a:ext uri="{FF2B5EF4-FFF2-40B4-BE49-F238E27FC236}">
                <a16:creationId xmlns:a16="http://schemas.microsoft.com/office/drawing/2014/main" id="{55E10ABC-57A5-0CC2-CA69-31BF61D067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05" r="7048"/>
          <a:stretch/>
        </p:blipFill>
        <p:spPr bwMode="auto">
          <a:xfrm>
            <a:off x="998729" y="1770516"/>
            <a:ext cx="6328228" cy="4314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B596B91-7463-33B9-B0A8-09ED8B7A0F54}"/>
              </a:ext>
            </a:extLst>
          </p:cNvPr>
          <p:cNvSpPr/>
          <p:nvPr/>
        </p:nvSpPr>
        <p:spPr>
          <a:xfrm>
            <a:off x="4162843" y="2859314"/>
            <a:ext cx="1364343" cy="1364343"/>
          </a:xfrm>
          <a:prstGeom prst="rect">
            <a:avLst/>
          </a:prstGeom>
          <a:noFill/>
          <a:ln w="5715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17C2A45-24D2-3162-E047-3A7E4521F941}"/>
              </a:ext>
            </a:extLst>
          </p:cNvPr>
          <p:cNvPicPr>
            <a:picLocks noChangeAspect="1"/>
          </p:cNvPicPr>
          <p:nvPr/>
        </p:nvPicPr>
        <p:blipFill rotWithShape="1">
          <a:blip r:embed="rId3"/>
          <a:srcRect l="2115" t="16500" r="1576" b="15624"/>
          <a:stretch/>
        </p:blipFill>
        <p:spPr>
          <a:xfrm>
            <a:off x="7844971" y="2579913"/>
            <a:ext cx="4093179" cy="1923144"/>
          </a:xfrm>
          <a:prstGeom prst="rect">
            <a:avLst/>
          </a:prstGeom>
        </p:spPr>
      </p:pic>
      <p:sp>
        <p:nvSpPr>
          <p:cNvPr id="8" name="TextBox 7">
            <a:extLst>
              <a:ext uri="{FF2B5EF4-FFF2-40B4-BE49-F238E27FC236}">
                <a16:creationId xmlns:a16="http://schemas.microsoft.com/office/drawing/2014/main" id="{95093065-6B46-8CBE-505E-9BE2360D186C}"/>
              </a:ext>
            </a:extLst>
          </p:cNvPr>
          <p:cNvSpPr txBox="1"/>
          <p:nvPr/>
        </p:nvSpPr>
        <p:spPr>
          <a:xfrm>
            <a:off x="8490858" y="3147526"/>
            <a:ext cx="651397" cy="276999"/>
          </a:xfrm>
          <a:prstGeom prst="rect">
            <a:avLst/>
          </a:prstGeom>
          <a:noFill/>
        </p:spPr>
        <p:txBody>
          <a:bodyPr wrap="none" rtlCol="0">
            <a:spAutoFit/>
          </a:bodyPr>
          <a:lstStyle/>
          <a:p>
            <a:r>
              <a:rPr lang="en-US" sz="1200" dirty="0"/>
              <a:t>INCOSE</a:t>
            </a:r>
          </a:p>
        </p:txBody>
      </p:sp>
      <p:sp>
        <p:nvSpPr>
          <p:cNvPr id="9" name="TextBox 8">
            <a:extLst>
              <a:ext uri="{FF2B5EF4-FFF2-40B4-BE49-F238E27FC236}">
                <a16:creationId xmlns:a16="http://schemas.microsoft.com/office/drawing/2014/main" id="{E4CABB93-C378-B29E-39AA-C0BCE5A45AC3}"/>
              </a:ext>
            </a:extLst>
          </p:cNvPr>
          <p:cNvSpPr txBox="1"/>
          <p:nvPr/>
        </p:nvSpPr>
        <p:spPr>
          <a:xfrm>
            <a:off x="10111938" y="2922795"/>
            <a:ext cx="909223" cy="246221"/>
          </a:xfrm>
          <a:prstGeom prst="rect">
            <a:avLst/>
          </a:prstGeom>
          <a:noFill/>
        </p:spPr>
        <p:txBody>
          <a:bodyPr wrap="none" rtlCol="0">
            <a:spAutoFit/>
          </a:bodyPr>
          <a:lstStyle/>
          <a:p>
            <a:r>
              <a:rPr lang="en-US" sz="1000" dirty="0"/>
              <a:t>June 24, 2023</a:t>
            </a:r>
          </a:p>
        </p:txBody>
      </p:sp>
      <p:sp>
        <p:nvSpPr>
          <p:cNvPr id="10" name="TextBox 9">
            <a:extLst>
              <a:ext uri="{FF2B5EF4-FFF2-40B4-BE49-F238E27FC236}">
                <a16:creationId xmlns:a16="http://schemas.microsoft.com/office/drawing/2014/main" id="{126324DC-EEBB-B733-67EE-6FF4400E5F0A}"/>
              </a:ext>
            </a:extLst>
          </p:cNvPr>
          <p:cNvSpPr txBox="1"/>
          <p:nvPr/>
        </p:nvSpPr>
        <p:spPr>
          <a:xfrm>
            <a:off x="11021161" y="3234053"/>
            <a:ext cx="615874" cy="276999"/>
          </a:xfrm>
          <a:prstGeom prst="rect">
            <a:avLst/>
          </a:prstGeom>
          <a:noFill/>
        </p:spPr>
        <p:txBody>
          <a:bodyPr wrap="none" rtlCol="0">
            <a:spAutoFit/>
          </a:bodyPr>
          <a:lstStyle/>
          <a:p>
            <a:r>
              <a:rPr lang="en-US" sz="1200" dirty="0"/>
              <a:t>180.00</a:t>
            </a:r>
          </a:p>
        </p:txBody>
      </p:sp>
      <p:sp>
        <p:nvSpPr>
          <p:cNvPr id="11" name="TextBox 10">
            <a:extLst>
              <a:ext uri="{FF2B5EF4-FFF2-40B4-BE49-F238E27FC236}">
                <a16:creationId xmlns:a16="http://schemas.microsoft.com/office/drawing/2014/main" id="{77708BF5-1D37-C44B-0067-892C46346D68}"/>
              </a:ext>
            </a:extLst>
          </p:cNvPr>
          <p:cNvSpPr txBox="1"/>
          <p:nvPr/>
        </p:nvSpPr>
        <p:spPr>
          <a:xfrm>
            <a:off x="8207543" y="3418374"/>
            <a:ext cx="1869423" cy="246221"/>
          </a:xfrm>
          <a:prstGeom prst="rect">
            <a:avLst/>
          </a:prstGeom>
          <a:noFill/>
        </p:spPr>
        <p:txBody>
          <a:bodyPr wrap="none" rtlCol="0">
            <a:spAutoFit/>
          </a:bodyPr>
          <a:lstStyle/>
          <a:p>
            <a:r>
              <a:rPr lang="en-US" sz="1000" dirty="0"/>
              <a:t>One Hundred Eighty and 00/100</a:t>
            </a:r>
          </a:p>
        </p:txBody>
      </p:sp>
      <p:sp>
        <p:nvSpPr>
          <p:cNvPr id="12" name="TextBox 11">
            <a:extLst>
              <a:ext uri="{FF2B5EF4-FFF2-40B4-BE49-F238E27FC236}">
                <a16:creationId xmlns:a16="http://schemas.microsoft.com/office/drawing/2014/main" id="{E1E808CF-5CD6-D20F-5349-B7DF85703D01}"/>
              </a:ext>
            </a:extLst>
          </p:cNvPr>
          <p:cNvSpPr txBox="1"/>
          <p:nvPr/>
        </p:nvSpPr>
        <p:spPr>
          <a:xfrm>
            <a:off x="8285000" y="3918598"/>
            <a:ext cx="1063112" cy="246221"/>
          </a:xfrm>
          <a:prstGeom prst="rect">
            <a:avLst/>
          </a:prstGeom>
          <a:noFill/>
        </p:spPr>
        <p:txBody>
          <a:bodyPr wrap="none" rtlCol="0">
            <a:spAutoFit/>
          </a:bodyPr>
          <a:lstStyle/>
          <a:p>
            <a:r>
              <a:rPr lang="en-US" sz="1000" dirty="0"/>
              <a:t>ASEP Application</a:t>
            </a:r>
          </a:p>
        </p:txBody>
      </p:sp>
      <p:sp>
        <p:nvSpPr>
          <p:cNvPr id="13" name="TextBox 12">
            <a:extLst>
              <a:ext uri="{FF2B5EF4-FFF2-40B4-BE49-F238E27FC236}">
                <a16:creationId xmlns:a16="http://schemas.microsoft.com/office/drawing/2014/main" id="{2D0F2821-9D1B-0277-5A76-BB135A0BCFE3}"/>
              </a:ext>
            </a:extLst>
          </p:cNvPr>
          <p:cNvSpPr txBox="1"/>
          <p:nvPr/>
        </p:nvSpPr>
        <p:spPr>
          <a:xfrm>
            <a:off x="8070710" y="3651117"/>
            <a:ext cx="840295" cy="246221"/>
          </a:xfrm>
          <a:prstGeom prst="rect">
            <a:avLst/>
          </a:prstGeom>
          <a:noFill/>
        </p:spPr>
        <p:txBody>
          <a:bodyPr wrap="none" rtlCol="0">
            <a:spAutoFit/>
          </a:bodyPr>
          <a:lstStyle/>
          <a:p>
            <a:r>
              <a:rPr lang="en-US" sz="1000" i="1" dirty="0"/>
              <a:t>Steve’s Bank</a:t>
            </a:r>
          </a:p>
        </p:txBody>
      </p:sp>
      <p:sp>
        <p:nvSpPr>
          <p:cNvPr id="14" name="TextBox 13">
            <a:extLst>
              <a:ext uri="{FF2B5EF4-FFF2-40B4-BE49-F238E27FC236}">
                <a16:creationId xmlns:a16="http://schemas.microsoft.com/office/drawing/2014/main" id="{0BE2A426-43A6-337D-50F0-89F22752CEE0}"/>
              </a:ext>
            </a:extLst>
          </p:cNvPr>
          <p:cNvSpPr txBox="1"/>
          <p:nvPr/>
        </p:nvSpPr>
        <p:spPr>
          <a:xfrm>
            <a:off x="10004430" y="3897338"/>
            <a:ext cx="1136850" cy="246221"/>
          </a:xfrm>
          <a:prstGeom prst="rect">
            <a:avLst/>
          </a:prstGeom>
          <a:noFill/>
        </p:spPr>
        <p:txBody>
          <a:bodyPr wrap="none" rtlCol="0">
            <a:spAutoFit/>
          </a:bodyPr>
          <a:lstStyle/>
          <a:p>
            <a:r>
              <a:rPr lang="en-US" sz="1000" i="1" dirty="0">
                <a:latin typeface="Bradley Hand ITC" panose="03070402050302030203" pitchFamily="66" charset="0"/>
                <a:ea typeface="STXingkai" panose="020B0503020204020204" pitchFamily="2" charset="-122"/>
              </a:rPr>
              <a:t>Steven M. Biemer</a:t>
            </a:r>
          </a:p>
        </p:txBody>
      </p:sp>
    </p:spTree>
    <p:extLst>
      <p:ext uri="{BB962C8B-B14F-4D97-AF65-F5344CB8AC3E}">
        <p14:creationId xmlns:p14="http://schemas.microsoft.com/office/powerpoint/2010/main" val="292421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27</a:t>
            </a:fld>
            <a:endParaRPr lang="en-US" dirty="0"/>
          </a:p>
        </p:txBody>
      </p:sp>
      <p:pic>
        <p:nvPicPr>
          <p:cNvPr id="7170" name="Picture 2" descr="CertificationProcessGraphics_Approved2">
            <a:extLst>
              <a:ext uri="{FF2B5EF4-FFF2-40B4-BE49-F238E27FC236}">
                <a16:creationId xmlns:a16="http://schemas.microsoft.com/office/drawing/2014/main" id="{55E10ABC-57A5-0CC2-CA69-31BF61D067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05" r="7048"/>
          <a:stretch/>
        </p:blipFill>
        <p:spPr bwMode="auto">
          <a:xfrm>
            <a:off x="998729" y="1770516"/>
            <a:ext cx="6328228" cy="4314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B596B91-7463-33B9-B0A8-09ED8B7A0F54}"/>
              </a:ext>
            </a:extLst>
          </p:cNvPr>
          <p:cNvSpPr/>
          <p:nvPr/>
        </p:nvSpPr>
        <p:spPr>
          <a:xfrm>
            <a:off x="1122100" y="4441372"/>
            <a:ext cx="4400586" cy="1364343"/>
          </a:xfrm>
          <a:prstGeom prst="rect">
            <a:avLst/>
          </a:prstGeom>
          <a:noFill/>
          <a:ln w="5715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3D92A7B-12B0-B592-550D-DE49B4EBC9CA}"/>
              </a:ext>
            </a:extLst>
          </p:cNvPr>
          <p:cNvSpPr/>
          <p:nvPr/>
        </p:nvSpPr>
        <p:spPr>
          <a:xfrm>
            <a:off x="8128000" y="1567544"/>
            <a:ext cx="3657600" cy="5188856"/>
          </a:xfrm>
          <a:prstGeom prst="rect">
            <a:avLst/>
          </a:prstGeom>
          <a:solidFill>
            <a:schemeClr val="bg1">
              <a:lumMod val="95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b="1" dirty="0">
              <a:solidFill>
                <a:srgbClr val="660033"/>
              </a:solidFill>
            </a:endParaRPr>
          </a:p>
          <a:p>
            <a:pPr algn="ctr"/>
            <a:r>
              <a:rPr lang="en-US" sz="2400" b="1" u="sng" dirty="0">
                <a:solidFill>
                  <a:srgbClr val="660033"/>
                </a:solidFill>
              </a:rPr>
              <a:t>SEP Knowledge Exam</a:t>
            </a:r>
          </a:p>
          <a:p>
            <a:pPr algn="ctr"/>
            <a:endParaRPr lang="en-US" sz="2400" dirty="0">
              <a:solidFill>
                <a:srgbClr val="660033"/>
              </a:solidFill>
            </a:endParaRPr>
          </a:p>
          <a:p>
            <a:pPr marL="285750" indent="-285750">
              <a:buFont typeface="Arial" panose="020B0604020202020204" pitchFamily="34" charset="0"/>
              <a:buChar char="•"/>
            </a:pPr>
            <a:r>
              <a:rPr lang="en-US" sz="1600" b="0" i="0" dirty="0">
                <a:solidFill>
                  <a:srgbClr val="333333"/>
                </a:solidFill>
                <a:effectLst/>
                <a:latin typeface="Lato" panose="020F0502020204030203" pitchFamily="34" charset="0"/>
              </a:rPr>
              <a:t>Multiple choice test based on the </a:t>
            </a:r>
            <a:r>
              <a:rPr lang="en-US" sz="1600" b="0" i="0" u="sng" dirty="0">
                <a:solidFill>
                  <a:srgbClr val="1CA6AC"/>
                </a:solidFill>
                <a:effectLst/>
                <a:latin typeface="Lato" panose="020F0502020204030203" pitchFamily="34" charset="0"/>
                <a:hlinkClick r:id="rId3"/>
              </a:rPr>
              <a:t>INCOSE Systems Engineering Handbook</a:t>
            </a:r>
            <a:r>
              <a:rPr lang="en-US" sz="1600" b="0" i="0" dirty="0">
                <a:solidFill>
                  <a:srgbClr val="333333"/>
                </a:solidFill>
                <a:effectLst/>
                <a:latin typeface="Lato" panose="020F0502020204030203" pitchFamily="34" charset="0"/>
              </a:rPr>
              <a:t>. </a:t>
            </a:r>
          </a:p>
          <a:p>
            <a:pPr marL="285750" indent="-285750">
              <a:buFont typeface="Arial" panose="020B0604020202020204" pitchFamily="34" charset="0"/>
              <a:buChar char="•"/>
            </a:pPr>
            <a:endParaRPr lang="en-US" sz="1600" dirty="0">
              <a:solidFill>
                <a:srgbClr val="333333"/>
              </a:solidFill>
              <a:latin typeface="Lato" panose="020F0502020204030203" pitchFamily="34" charset="0"/>
            </a:endParaRPr>
          </a:p>
          <a:p>
            <a:pPr marL="285750" indent="-285750">
              <a:buFont typeface="Arial" panose="020B0604020202020204" pitchFamily="34" charset="0"/>
              <a:buChar char="•"/>
            </a:pPr>
            <a:r>
              <a:rPr lang="en-US" sz="1600" dirty="0">
                <a:solidFill>
                  <a:srgbClr val="333333"/>
                </a:solidFill>
                <a:latin typeface="Lato" panose="020F0502020204030203" pitchFamily="34" charset="0"/>
              </a:rPr>
              <a:t>Typically consists of 120 questions</a:t>
            </a:r>
          </a:p>
          <a:p>
            <a:pPr marL="573088" lvl="1" indent="-231775">
              <a:buFont typeface="Lato" panose="020F0502020204030203" pitchFamily="34" charset="0"/>
              <a:buChar char="–"/>
            </a:pPr>
            <a:r>
              <a:rPr lang="en-US" sz="1400" dirty="0">
                <a:solidFill>
                  <a:srgbClr val="333333"/>
                </a:solidFill>
                <a:latin typeface="Lato" panose="020F0502020204030203" pitchFamily="34" charset="0"/>
              </a:rPr>
              <a:t>100 scored questions</a:t>
            </a:r>
          </a:p>
          <a:p>
            <a:pPr marL="573088" lvl="1" indent="-231775">
              <a:buFont typeface="Lato" panose="020F0502020204030203" pitchFamily="34" charset="0"/>
              <a:buChar char="–"/>
            </a:pPr>
            <a:r>
              <a:rPr lang="en-US" sz="1400" dirty="0">
                <a:solidFill>
                  <a:srgbClr val="333333"/>
                </a:solidFill>
                <a:latin typeface="Lato" panose="020F0502020204030203" pitchFamily="34" charset="0"/>
              </a:rPr>
              <a:t>20 beta questions for future exams</a:t>
            </a:r>
            <a:endParaRPr lang="en-US" sz="1400" dirty="0">
              <a:solidFill>
                <a:schemeClr val="tx1"/>
              </a:solidFill>
              <a:latin typeface="Lato" panose="020F0502020204030203" pitchFamily="34" charset="0"/>
            </a:endParaRPr>
          </a:p>
          <a:p>
            <a:pPr indent="-115887"/>
            <a:endParaRPr lang="en-US" sz="1400" dirty="0">
              <a:solidFill>
                <a:schemeClr val="tx1"/>
              </a:solidFill>
              <a:latin typeface="Lato" panose="020F0502020204030203" pitchFamily="34" charset="0"/>
            </a:endParaRPr>
          </a:p>
          <a:p>
            <a:pPr marL="285750" indent="-285750">
              <a:buFont typeface="Arial" panose="020B0604020202020204" pitchFamily="34" charset="0"/>
              <a:buChar char="•"/>
            </a:pPr>
            <a:r>
              <a:rPr lang="en-US" sz="1600" dirty="0">
                <a:solidFill>
                  <a:srgbClr val="333333"/>
                </a:solidFill>
                <a:latin typeface="Lato" panose="020F0502020204030203" pitchFamily="34" charset="0"/>
              </a:rPr>
              <a:t>Time: 1 minute per question (2 hrs.)</a:t>
            </a:r>
          </a:p>
          <a:p>
            <a:pPr marL="285750" indent="-285750">
              <a:buFont typeface="Arial" panose="020B0604020202020204" pitchFamily="34" charset="0"/>
              <a:buChar char="•"/>
            </a:pPr>
            <a:endParaRPr lang="en-US" sz="1600" dirty="0">
              <a:solidFill>
                <a:srgbClr val="333333"/>
              </a:solidFill>
              <a:latin typeface="Lato" panose="020F0502020204030203" pitchFamily="34" charset="0"/>
            </a:endParaRPr>
          </a:p>
          <a:p>
            <a:pPr marL="285750" indent="-285750">
              <a:buFont typeface="Arial" panose="020B0604020202020204" pitchFamily="34" charset="0"/>
              <a:buChar char="•"/>
            </a:pPr>
            <a:r>
              <a:rPr lang="en-US" sz="1600" dirty="0">
                <a:solidFill>
                  <a:srgbClr val="333333"/>
                </a:solidFill>
                <a:latin typeface="Lato" panose="020F0502020204030203" pitchFamily="34" charset="0"/>
              </a:rPr>
              <a:t>Closed book / closed note</a:t>
            </a:r>
          </a:p>
          <a:p>
            <a:pPr marL="285750" indent="-285750">
              <a:buFont typeface="Arial" panose="020B0604020202020204" pitchFamily="34" charset="0"/>
              <a:buChar char="•"/>
            </a:pPr>
            <a:endParaRPr lang="en-US" sz="1600" dirty="0">
              <a:solidFill>
                <a:srgbClr val="333333"/>
              </a:solidFill>
              <a:latin typeface="Lato" panose="020F0502020204030203" pitchFamily="34" charset="0"/>
            </a:endParaRPr>
          </a:p>
          <a:p>
            <a:pPr marL="285750" indent="-285750">
              <a:buFont typeface="Arial" panose="020B0604020202020204" pitchFamily="34" charset="0"/>
              <a:buChar char="•"/>
            </a:pPr>
            <a:r>
              <a:rPr lang="en-US" sz="1600" dirty="0">
                <a:solidFill>
                  <a:srgbClr val="333333"/>
                </a:solidFill>
                <a:latin typeface="Lato" panose="020F0502020204030203" pitchFamily="34" charset="0"/>
              </a:rPr>
              <a:t>Two modes (both proctored): </a:t>
            </a:r>
          </a:p>
          <a:p>
            <a:pPr marL="573088" lvl="1" indent="-231775">
              <a:buFont typeface="Lato" panose="020F0502020204030203" pitchFamily="34" charset="0"/>
              <a:buChar char="–"/>
            </a:pPr>
            <a:r>
              <a:rPr lang="en-US" sz="1400" dirty="0">
                <a:solidFill>
                  <a:srgbClr val="333333"/>
                </a:solidFill>
                <a:latin typeface="Lato" panose="020F0502020204030203" pitchFamily="34" charset="0"/>
              </a:rPr>
              <a:t>Virtual (anytime)</a:t>
            </a:r>
          </a:p>
          <a:p>
            <a:pPr marL="573088" lvl="1" indent="-231775">
              <a:buFont typeface="Lato" panose="020F0502020204030203" pitchFamily="34" charset="0"/>
              <a:buChar char="–"/>
            </a:pPr>
            <a:r>
              <a:rPr lang="en-US" sz="1400" dirty="0">
                <a:solidFill>
                  <a:srgbClr val="333333"/>
                </a:solidFill>
                <a:latin typeface="Lato" panose="020F0502020204030203" pitchFamily="34" charset="0"/>
              </a:rPr>
              <a:t>Paper (scheduled location)</a:t>
            </a:r>
          </a:p>
          <a:p>
            <a:pPr indent="-115887"/>
            <a:endParaRPr lang="en-US" sz="1400" dirty="0">
              <a:solidFill>
                <a:srgbClr val="333333"/>
              </a:solidFill>
              <a:latin typeface="Lato" panose="020F0502020204030203" pitchFamily="34" charset="0"/>
            </a:endParaRPr>
          </a:p>
          <a:p>
            <a:pPr marL="285750" indent="-285750">
              <a:buFont typeface="Arial" panose="020B0604020202020204" pitchFamily="34" charset="0"/>
              <a:buChar char="•"/>
            </a:pPr>
            <a:r>
              <a:rPr lang="en-US" sz="1600" dirty="0">
                <a:solidFill>
                  <a:srgbClr val="333333"/>
                </a:solidFill>
                <a:latin typeface="Lato" panose="020F0502020204030203" pitchFamily="34" charset="0"/>
              </a:rPr>
              <a:t>Cost: $80.00</a:t>
            </a:r>
          </a:p>
        </p:txBody>
      </p:sp>
    </p:spTree>
    <p:extLst>
      <p:ext uri="{BB962C8B-B14F-4D97-AF65-F5344CB8AC3E}">
        <p14:creationId xmlns:p14="http://schemas.microsoft.com/office/powerpoint/2010/main" val="3367027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28</a:t>
            </a:fld>
            <a:endParaRPr lang="en-US" dirty="0"/>
          </a:p>
        </p:txBody>
      </p:sp>
      <p:pic>
        <p:nvPicPr>
          <p:cNvPr id="7170" name="Picture 2" descr="CertificationProcessGraphics_Approved2">
            <a:extLst>
              <a:ext uri="{FF2B5EF4-FFF2-40B4-BE49-F238E27FC236}">
                <a16:creationId xmlns:a16="http://schemas.microsoft.com/office/drawing/2014/main" id="{55E10ABC-57A5-0CC2-CA69-31BF61D067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05" r="7048"/>
          <a:stretch/>
        </p:blipFill>
        <p:spPr bwMode="auto">
          <a:xfrm>
            <a:off x="998729" y="1770516"/>
            <a:ext cx="6328228" cy="4314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B596B91-7463-33B9-B0A8-09ED8B7A0F54}"/>
              </a:ext>
            </a:extLst>
          </p:cNvPr>
          <p:cNvSpPr/>
          <p:nvPr/>
        </p:nvSpPr>
        <p:spPr>
          <a:xfrm>
            <a:off x="1122100" y="4441372"/>
            <a:ext cx="4400586" cy="1364343"/>
          </a:xfrm>
          <a:prstGeom prst="rect">
            <a:avLst/>
          </a:prstGeom>
          <a:noFill/>
          <a:ln w="5715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3D92A7B-12B0-B592-550D-DE49B4EBC9CA}"/>
              </a:ext>
            </a:extLst>
          </p:cNvPr>
          <p:cNvSpPr/>
          <p:nvPr/>
        </p:nvSpPr>
        <p:spPr>
          <a:xfrm>
            <a:off x="8128000" y="1690688"/>
            <a:ext cx="3657600" cy="3178628"/>
          </a:xfrm>
          <a:prstGeom prst="rect">
            <a:avLst/>
          </a:prstGeom>
          <a:solidFill>
            <a:schemeClr val="bg1">
              <a:lumMod val="95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b="1" dirty="0">
              <a:solidFill>
                <a:srgbClr val="660033"/>
              </a:solidFill>
            </a:endParaRPr>
          </a:p>
          <a:p>
            <a:pPr algn="ctr"/>
            <a:r>
              <a:rPr lang="en-US" sz="2400" b="1" u="sng" dirty="0">
                <a:solidFill>
                  <a:srgbClr val="660033"/>
                </a:solidFill>
              </a:rPr>
              <a:t>Academic Equivalency</a:t>
            </a:r>
          </a:p>
          <a:p>
            <a:pPr algn="ctr"/>
            <a:endParaRPr lang="en-US" sz="2400" dirty="0">
              <a:solidFill>
                <a:srgbClr val="660033"/>
              </a:solidFill>
            </a:endParaRPr>
          </a:p>
          <a:p>
            <a:pPr marL="285750" indent="-285750">
              <a:buFont typeface="Arial" panose="020B0604020202020204" pitchFamily="34" charset="0"/>
              <a:buChar char="•"/>
            </a:pPr>
            <a:r>
              <a:rPr lang="en-US" sz="1400" b="0" i="0" dirty="0">
                <a:solidFill>
                  <a:srgbClr val="333333"/>
                </a:solidFill>
                <a:effectLst/>
                <a:latin typeface="Lato" panose="020F0502020204030203" pitchFamily="34" charset="0"/>
              </a:rPr>
              <a:t>Signed agreement between INCOSE and a university</a:t>
            </a:r>
          </a:p>
          <a:p>
            <a:pPr marL="285750" indent="-285750">
              <a:buFont typeface="Arial" panose="020B0604020202020204" pitchFamily="34" charset="0"/>
              <a:buChar char="•"/>
            </a:pPr>
            <a:endParaRPr lang="en-US" sz="1400" dirty="0">
              <a:solidFill>
                <a:srgbClr val="333333"/>
              </a:solidFill>
              <a:latin typeface="Lato" panose="020F0502020204030203" pitchFamily="34" charset="0"/>
            </a:endParaRPr>
          </a:p>
          <a:p>
            <a:pPr marL="285750" indent="-285750">
              <a:buFont typeface="Arial" panose="020B0604020202020204" pitchFamily="34" charset="0"/>
              <a:buChar char="•"/>
            </a:pPr>
            <a:r>
              <a:rPr lang="en-US" sz="1400" dirty="0">
                <a:solidFill>
                  <a:srgbClr val="333333"/>
                </a:solidFill>
                <a:latin typeface="Lato" panose="020F0502020204030203" pitchFamily="34" charset="0"/>
              </a:rPr>
              <a:t>If a student successfully passes an approved credit course based on the INCOSE SE Handbook, INCOSE will waive the knowledge exam.</a:t>
            </a:r>
            <a:endParaRPr lang="en-US" sz="1200" dirty="0">
              <a:solidFill>
                <a:schemeClr val="tx1"/>
              </a:solidFill>
              <a:latin typeface="Lato" panose="020F0502020204030203" pitchFamily="34" charset="0"/>
            </a:endParaRPr>
          </a:p>
          <a:p>
            <a:pPr indent="-115887"/>
            <a:endParaRPr lang="en-US" sz="1200" dirty="0">
              <a:solidFill>
                <a:schemeClr val="tx1"/>
              </a:solidFill>
              <a:latin typeface="Lato" panose="020F0502020204030203" pitchFamily="34" charset="0"/>
            </a:endParaRPr>
          </a:p>
          <a:p>
            <a:pPr marL="285750" indent="-285750">
              <a:buFont typeface="Arial" panose="020B0604020202020204" pitchFamily="34" charset="0"/>
              <a:buChar char="•"/>
            </a:pPr>
            <a:r>
              <a:rPr lang="en-US" sz="1400" dirty="0">
                <a:solidFill>
                  <a:srgbClr val="333333"/>
                </a:solidFill>
                <a:latin typeface="Lato" panose="020F0502020204030203" pitchFamily="34" charset="0"/>
              </a:rPr>
              <a:t>Must have a signed agreement in place before taking the course.</a:t>
            </a:r>
          </a:p>
          <a:p>
            <a:pPr indent="-115887"/>
            <a:endParaRPr lang="en-US" sz="1400" dirty="0">
              <a:solidFill>
                <a:srgbClr val="333333"/>
              </a:solidFill>
              <a:latin typeface="Lato" panose="020F0502020204030203" pitchFamily="34" charset="0"/>
            </a:endParaRPr>
          </a:p>
        </p:txBody>
      </p:sp>
      <p:sp>
        <p:nvSpPr>
          <p:cNvPr id="4" name="TextBox 3">
            <a:extLst>
              <a:ext uri="{FF2B5EF4-FFF2-40B4-BE49-F238E27FC236}">
                <a16:creationId xmlns:a16="http://schemas.microsoft.com/office/drawing/2014/main" id="{28A6F816-DA67-CDED-87AF-4C67704A3CA3}"/>
              </a:ext>
            </a:extLst>
          </p:cNvPr>
          <p:cNvSpPr txBox="1"/>
          <p:nvPr/>
        </p:nvSpPr>
        <p:spPr>
          <a:xfrm>
            <a:off x="7077199" y="5384969"/>
            <a:ext cx="2101601" cy="1384995"/>
          </a:xfrm>
          <a:prstGeom prst="rect">
            <a:avLst/>
          </a:prstGeom>
          <a:noFill/>
        </p:spPr>
        <p:txBody>
          <a:bodyPr wrap="none" rtlCol="0">
            <a:spAutoFit/>
          </a:bodyPr>
          <a:lstStyle/>
          <a:p>
            <a:r>
              <a:rPr lang="en-US" sz="1200" dirty="0"/>
              <a:t>Colorado State University</a:t>
            </a:r>
          </a:p>
          <a:p>
            <a:r>
              <a:rPr lang="en-US" sz="1200" dirty="0"/>
              <a:t>Cornell University</a:t>
            </a:r>
          </a:p>
          <a:p>
            <a:r>
              <a:rPr lang="en-US" sz="1200" dirty="0"/>
              <a:t>Drexel University</a:t>
            </a:r>
          </a:p>
          <a:p>
            <a:r>
              <a:rPr lang="en-US" sz="1200" dirty="0"/>
              <a:t>George Mason University</a:t>
            </a:r>
          </a:p>
          <a:p>
            <a:r>
              <a:rPr lang="en-US" sz="1200" dirty="0"/>
              <a:t>Missouri S&amp;T University</a:t>
            </a:r>
          </a:p>
          <a:p>
            <a:r>
              <a:rPr lang="en-US" sz="1200" dirty="0"/>
              <a:t>Naval Postgraduate School</a:t>
            </a:r>
          </a:p>
          <a:p>
            <a:r>
              <a:rPr lang="en-US" sz="1200" dirty="0"/>
              <a:t>Southern Methodist University</a:t>
            </a:r>
          </a:p>
        </p:txBody>
      </p:sp>
      <p:sp>
        <p:nvSpPr>
          <p:cNvPr id="5" name="TextBox 4">
            <a:extLst>
              <a:ext uri="{FF2B5EF4-FFF2-40B4-BE49-F238E27FC236}">
                <a16:creationId xmlns:a16="http://schemas.microsoft.com/office/drawing/2014/main" id="{4B84C1E7-D5AD-AA21-E3F6-E3E2EC079E6F}"/>
              </a:ext>
            </a:extLst>
          </p:cNvPr>
          <p:cNvSpPr txBox="1"/>
          <p:nvPr/>
        </p:nvSpPr>
        <p:spPr>
          <a:xfrm>
            <a:off x="9279028" y="5384969"/>
            <a:ext cx="2731453" cy="1384995"/>
          </a:xfrm>
          <a:prstGeom prst="rect">
            <a:avLst/>
          </a:prstGeom>
          <a:noFill/>
        </p:spPr>
        <p:txBody>
          <a:bodyPr wrap="none" rtlCol="0">
            <a:spAutoFit/>
          </a:bodyPr>
          <a:lstStyle/>
          <a:p>
            <a:r>
              <a:rPr lang="en-US" sz="1200" dirty="0"/>
              <a:t>University of Alabama in Huntsville</a:t>
            </a:r>
          </a:p>
          <a:p>
            <a:r>
              <a:rPr lang="en-US" sz="1200" dirty="0"/>
              <a:t>University of Detroit Mercy</a:t>
            </a:r>
          </a:p>
          <a:p>
            <a:r>
              <a:rPr lang="en-US" sz="1200" dirty="0"/>
              <a:t>University of Maryland Baltimore County</a:t>
            </a:r>
          </a:p>
          <a:p>
            <a:r>
              <a:rPr lang="en-US" sz="1200" dirty="0"/>
              <a:t>University of Maryland Global Campus</a:t>
            </a:r>
          </a:p>
          <a:p>
            <a:r>
              <a:rPr lang="en-US" sz="1200" dirty="0"/>
              <a:t>University of Michigan</a:t>
            </a:r>
          </a:p>
          <a:p>
            <a:r>
              <a:rPr lang="en-US" sz="1200" dirty="0"/>
              <a:t>University of New South Wales</a:t>
            </a:r>
          </a:p>
          <a:p>
            <a:r>
              <a:rPr lang="en-US" sz="1200" dirty="0"/>
              <a:t>Worcester Polytechnic Institute</a:t>
            </a:r>
          </a:p>
        </p:txBody>
      </p:sp>
    </p:spTree>
    <p:extLst>
      <p:ext uri="{BB962C8B-B14F-4D97-AF65-F5344CB8AC3E}">
        <p14:creationId xmlns:p14="http://schemas.microsoft.com/office/powerpoint/2010/main" val="1273753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62655" y="365125"/>
            <a:ext cx="8805543" cy="1325563"/>
          </a:xfrm>
        </p:spPr>
        <p:txBody>
          <a:bodyPr/>
          <a:lstStyle/>
          <a:p>
            <a:r>
              <a:rPr lang="en-US" dirty="0"/>
              <a:t>Questions?</a:t>
            </a:r>
          </a:p>
        </p:txBody>
      </p:sp>
      <p:sp>
        <p:nvSpPr>
          <p:cNvPr id="4" name="Slide Number Placeholder 3"/>
          <p:cNvSpPr>
            <a:spLocks noGrp="1"/>
          </p:cNvSpPr>
          <p:nvPr>
            <p:ph type="sldNum" sz="quarter" idx="12"/>
          </p:nvPr>
        </p:nvSpPr>
        <p:spPr/>
        <p:txBody>
          <a:bodyPr/>
          <a:lstStyle/>
          <a:p>
            <a:fld id="{8773574F-BB2D-4D11-BCC3-14202D29839B}" type="slidenum">
              <a:rPr lang="en-US" smtClean="0"/>
              <a:t>29</a:t>
            </a:fld>
            <a:endParaRPr lang="en-US"/>
          </a:p>
        </p:txBody>
      </p:sp>
      <p:pic>
        <p:nvPicPr>
          <p:cNvPr id="1026" name="Picture 2" descr="ASEP">
            <a:extLst>
              <a:ext uri="{FF2B5EF4-FFF2-40B4-BE49-F238E27FC236}">
                <a16:creationId xmlns:a16="http://schemas.microsoft.com/office/drawing/2014/main" id="{0640001F-4C18-9778-B78F-26F3B2C1D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97" y="2440073"/>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SEP">
            <a:extLst>
              <a:ext uri="{FF2B5EF4-FFF2-40B4-BE49-F238E27FC236}">
                <a16:creationId xmlns:a16="http://schemas.microsoft.com/office/drawing/2014/main" id="{6B434CF1-AC7E-4FDC-03D8-FE3EC90C8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97" y="3870566"/>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SEP">
            <a:extLst>
              <a:ext uri="{FF2B5EF4-FFF2-40B4-BE49-F238E27FC236}">
                <a16:creationId xmlns:a16="http://schemas.microsoft.com/office/drawing/2014/main" id="{B94FBE3B-88B9-362F-98E0-4E2326D9E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697" y="5301059"/>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3 Tough Questions From Deuteronomy! — MERCYhouse">
            <a:extLst>
              <a:ext uri="{FF2B5EF4-FFF2-40B4-BE49-F238E27FC236}">
                <a16:creationId xmlns:a16="http://schemas.microsoft.com/office/drawing/2014/main" id="{F8E40DC1-17A3-69A0-EE7E-869F3759A0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4571" y="2134317"/>
            <a:ext cx="3991202" cy="301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189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Agenda</a:t>
            </a:r>
          </a:p>
        </p:txBody>
      </p:sp>
      <p:sp>
        <p:nvSpPr>
          <p:cNvPr id="4" name="Slide Number Placeholder 3"/>
          <p:cNvSpPr>
            <a:spLocks noGrp="1"/>
          </p:cNvSpPr>
          <p:nvPr>
            <p:ph type="sldNum" sz="quarter" idx="12"/>
          </p:nvPr>
        </p:nvSpPr>
        <p:spPr/>
        <p:txBody>
          <a:bodyPr/>
          <a:lstStyle/>
          <a:p>
            <a:fld id="{8773574F-BB2D-4D11-BCC3-14202D29839B}" type="slidenum">
              <a:rPr lang="en-US" smtClean="0"/>
              <a:t>3</a:t>
            </a:fld>
            <a:endParaRPr lang="en-US"/>
          </a:p>
        </p:txBody>
      </p:sp>
      <p:sp>
        <p:nvSpPr>
          <p:cNvPr id="3" name="TextBox 2">
            <a:extLst>
              <a:ext uri="{FF2B5EF4-FFF2-40B4-BE49-F238E27FC236}">
                <a16:creationId xmlns:a16="http://schemas.microsoft.com/office/drawing/2014/main" id="{8857B9C8-76CC-FF7B-FAE0-A70DA7936E2E}"/>
              </a:ext>
            </a:extLst>
          </p:cNvPr>
          <p:cNvSpPr txBox="1"/>
          <p:nvPr/>
        </p:nvSpPr>
        <p:spPr>
          <a:xfrm>
            <a:off x="2351315" y="2322286"/>
            <a:ext cx="8129213" cy="3046988"/>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chemeClr val="tx2"/>
                </a:solidFill>
              </a:rPr>
              <a:t>What is INCOSE Certification?</a:t>
            </a:r>
          </a:p>
          <a:p>
            <a:pPr marL="342900" indent="-342900">
              <a:buFont typeface="Arial" panose="020B0604020202020204" pitchFamily="34" charset="0"/>
              <a:buChar char="•"/>
            </a:pPr>
            <a:r>
              <a:rPr lang="en-US" sz="2400" dirty="0">
                <a:solidFill>
                  <a:schemeClr val="tx2"/>
                </a:solidFill>
              </a:rPr>
              <a:t>Why get certified?</a:t>
            </a:r>
          </a:p>
          <a:p>
            <a:pPr marL="342900" indent="-342900">
              <a:buFont typeface="Arial" panose="020B0604020202020204" pitchFamily="34" charset="0"/>
              <a:buChar char="•"/>
            </a:pPr>
            <a:r>
              <a:rPr lang="en-US" sz="2400" dirty="0">
                <a:solidFill>
                  <a:schemeClr val="tx2"/>
                </a:solidFill>
              </a:rPr>
              <a:t>How to get certified?</a:t>
            </a:r>
          </a:p>
          <a:p>
            <a:pPr marL="342900" indent="-342900">
              <a:buFont typeface="Arial" panose="020B0604020202020204" pitchFamily="34" charset="0"/>
              <a:buChar char="•"/>
            </a:pPr>
            <a:r>
              <a:rPr lang="en-US" sz="2400" dirty="0">
                <a:solidFill>
                  <a:schemeClr val="tx2"/>
                </a:solidFill>
              </a:rPr>
              <a:t>How to stay certified?</a:t>
            </a:r>
          </a:p>
          <a:p>
            <a:pPr marL="342900" indent="-342900">
              <a:buFont typeface="Arial" panose="020B0604020202020204" pitchFamily="34" charset="0"/>
              <a:buChar char="•"/>
            </a:pPr>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INCOSE Systems Engineering Handbook, 4</a:t>
            </a:r>
            <a:r>
              <a:rPr lang="en-US" sz="2400" baseline="30000" dirty="0">
                <a:solidFill>
                  <a:schemeClr val="tx2"/>
                </a:solidFill>
              </a:rPr>
              <a:t>th</a:t>
            </a:r>
            <a:r>
              <a:rPr lang="en-US" sz="2400" dirty="0">
                <a:solidFill>
                  <a:schemeClr val="tx2"/>
                </a:solidFill>
              </a:rPr>
              <a:t> Edition Summary</a:t>
            </a:r>
          </a:p>
          <a:p>
            <a:pPr marL="342900" indent="-342900">
              <a:buFont typeface="Arial" panose="020B0604020202020204" pitchFamily="34" charset="0"/>
              <a:buChar char="•"/>
            </a:pPr>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INCOSE Digital Systems Engineering Process Model</a:t>
            </a:r>
          </a:p>
        </p:txBody>
      </p:sp>
    </p:spTree>
    <p:extLst>
      <p:ext uri="{BB962C8B-B14F-4D97-AF65-F5344CB8AC3E}">
        <p14:creationId xmlns:p14="http://schemas.microsoft.com/office/powerpoint/2010/main" val="2236531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30</a:t>
            </a:fld>
            <a:endParaRPr lang="en-US"/>
          </a:p>
        </p:txBody>
      </p:sp>
      <p:pic>
        <p:nvPicPr>
          <p:cNvPr id="2" name="Picture 2" descr="CertificationProcessGraphics_Approved_CSEP">
            <a:extLst>
              <a:ext uri="{FF2B5EF4-FFF2-40B4-BE49-F238E27FC236}">
                <a16:creationId xmlns:a16="http://schemas.microsoft.com/office/drawing/2014/main" id="{BA755F9D-32D3-D809-4B75-71F5A9CF8E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33" r="6916"/>
          <a:stretch/>
        </p:blipFill>
        <p:spPr bwMode="auto">
          <a:xfrm>
            <a:off x="2276106" y="1690688"/>
            <a:ext cx="7639788"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418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ertificationProcessGraphics_Approved_CSEP">
            <a:extLst>
              <a:ext uri="{FF2B5EF4-FFF2-40B4-BE49-F238E27FC236}">
                <a16:creationId xmlns:a16="http://schemas.microsoft.com/office/drawing/2014/main" id="{41DA338B-4E3F-332A-E0D5-F8E810D75F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33" r="6916"/>
          <a:stretch/>
        </p:blipFill>
        <p:spPr bwMode="auto">
          <a:xfrm>
            <a:off x="244107" y="1770515"/>
            <a:ext cx="7639788" cy="43148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a:t>CSEP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31</a:t>
            </a:fld>
            <a:endParaRPr lang="en-US"/>
          </a:p>
        </p:txBody>
      </p:sp>
      <p:sp>
        <p:nvSpPr>
          <p:cNvPr id="2" name="Rectangle 1">
            <a:extLst>
              <a:ext uri="{FF2B5EF4-FFF2-40B4-BE49-F238E27FC236}">
                <a16:creationId xmlns:a16="http://schemas.microsoft.com/office/drawing/2014/main" id="{2458E60F-1ACC-7A7D-EAFB-C381DF41AF27}"/>
              </a:ext>
            </a:extLst>
          </p:cNvPr>
          <p:cNvSpPr/>
          <p:nvPr/>
        </p:nvSpPr>
        <p:spPr>
          <a:xfrm>
            <a:off x="8128000" y="1857829"/>
            <a:ext cx="3323771" cy="3933371"/>
          </a:xfrm>
          <a:prstGeom prst="rect">
            <a:avLst/>
          </a:prstGeom>
          <a:solidFill>
            <a:schemeClr val="bg1">
              <a:lumMod val="95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b="1" dirty="0">
              <a:solidFill>
                <a:srgbClr val="660033"/>
              </a:solidFill>
            </a:endParaRPr>
          </a:p>
          <a:p>
            <a:pPr algn="ctr"/>
            <a:r>
              <a:rPr lang="en-US" sz="2400" b="1" dirty="0">
                <a:solidFill>
                  <a:srgbClr val="660033"/>
                </a:solidFill>
              </a:rPr>
              <a:t>INCOSE Annual </a:t>
            </a:r>
            <a:r>
              <a:rPr lang="en-US" sz="2400" b="1" u="sng" dirty="0">
                <a:solidFill>
                  <a:srgbClr val="660033"/>
                </a:solidFill>
              </a:rPr>
              <a:t>Memberships</a:t>
            </a:r>
          </a:p>
          <a:p>
            <a:pPr algn="ctr"/>
            <a:endParaRPr lang="en-US" sz="2400" dirty="0">
              <a:solidFill>
                <a:srgbClr val="660033"/>
              </a:solidFill>
            </a:endParaRPr>
          </a:p>
          <a:p>
            <a:pPr algn="ctr"/>
            <a:r>
              <a:rPr lang="en-US" sz="2000" dirty="0">
                <a:solidFill>
                  <a:schemeClr val="tx1"/>
                </a:solidFill>
              </a:rPr>
              <a:t>Individual	$160.00</a:t>
            </a:r>
          </a:p>
          <a:p>
            <a:pPr algn="ctr"/>
            <a:r>
              <a:rPr lang="en-US" sz="2000" dirty="0">
                <a:solidFill>
                  <a:schemeClr val="tx1"/>
                </a:solidFill>
              </a:rPr>
              <a:t>Senior		  $90.00</a:t>
            </a:r>
          </a:p>
          <a:p>
            <a:pPr algn="ctr"/>
            <a:r>
              <a:rPr lang="en-US" sz="2000" dirty="0">
                <a:solidFill>
                  <a:schemeClr val="tx1"/>
                </a:solidFill>
              </a:rPr>
              <a:t>Student		  $50.00</a:t>
            </a:r>
            <a:endParaRPr lang="en-US" dirty="0">
              <a:solidFill>
                <a:schemeClr val="tx1"/>
              </a:solidFill>
            </a:endParaRPr>
          </a:p>
        </p:txBody>
      </p:sp>
      <p:sp>
        <p:nvSpPr>
          <p:cNvPr id="3" name="Rectangle 2">
            <a:extLst>
              <a:ext uri="{FF2B5EF4-FFF2-40B4-BE49-F238E27FC236}">
                <a16:creationId xmlns:a16="http://schemas.microsoft.com/office/drawing/2014/main" id="{9B596B91-7463-33B9-B0A8-09ED8B7A0F54}"/>
              </a:ext>
            </a:extLst>
          </p:cNvPr>
          <p:cNvSpPr/>
          <p:nvPr/>
        </p:nvSpPr>
        <p:spPr>
          <a:xfrm>
            <a:off x="362857" y="2866571"/>
            <a:ext cx="1364343" cy="1364343"/>
          </a:xfrm>
          <a:prstGeom prst="rect">
            <a:avLst/>
          </a:prstGeom>
          <a:noFill/>
          <a:ln w="5715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67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ertificationProcessGraphics_Approved_CSEP">
            <a:extLst>
              <a:ext uri="{FF2B5EF4-FFF2-40B4-BE49-F238E27FC236}">
                <a16:creationId xmlns:a16="http://schemas.microsoft.com/office/drawing/2014/main" id="{41DA338B-4E3F-332A-E0D5-F8E810D75F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33" r="6916"/>
          <a:stretch/>
        </p:blipFill>
        <p:spPr bwMode="auto">
          <a:xfrm>
            <a:off x="244107" y="1770515"/>
            <a:ext cx="7639788" cy="43148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a:t>CSEP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32</a:t>
            </a:fld>
            <a:endParaRPr lang="en-US"/>
          </a:p>
        </p:txBody>
      </p:sp>
      <p:sp>
        <p:nvSpPr>
          <p:cNvPr id="3" name="Rectangle 2">
            <a:extLst>
              <a:ext uri="{FF2B5EF4-FFF2-40B4-BE49-F238E27FC236}">
                <a16:creationId xmlns:a16="http://schemas.microsoft.com/office/drawing/2014/main" id="{9B596B91-7463-33B9-B0A8-09ED8B7A0F54}"/>
              </a:ext>
            </a:extLst>
          </p:cNvPr>
          <p:cNvSpPr/>
          <p:nvPr/>
        </p:nvSpPr>
        <p:spPr>
          <a:xfrm>
            <a:off x="1836057" y="2866571"/>
            <a:ext cx="1364343" cy="1364343"/>
          </a:xfrm>
          <a:prstGeom prst="rect">
            <a:avLst/>
          </a:prstGeom>
          <a:noFill/>
          <a:ln w="5715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DD29B40-FBBE-3F20-B8C0-966AEC6476A0}"/>
              </a:ext>
            </a:extLst>
          </p:cNvPr>
          <p:cNvPicPr>
            <a:picLocks noChangeAspect="1"/>
          </p:cNvPicPr>
          <p:nvPr/>
        </p:nvPicPr>
        <p:blipFill>
          <a:blip r:embed="rId3"/>
          <a:stretch>
            <a:fillRect/>
          </a:stretch>
        </p:blipFill>
        <p:spPr>
          <a:xfrm>
            <a:off x="8265885" y="1404533"/>
            <a:ext cx="3682008" cy="4808395"/>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8946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CSEP Certification Application</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33</a:t>
            </a:fld>
            <a:endParaRPr lang="en-US"/>
          </a:p>
        </p:txBody>
      </p:sp>
      <p:pic>
        <p:nvPicPr>
          <p:cNvPr id="11" name="Picture 10">
            <a:extLst>
              <a:ext uri="{FF2B5EF4-FFF2-40B4-BE49-F238E27FC236}">
                <a16:creationId xmlns:a16="http://schemas.microsoft.com/office/drawing/2014/main" id="{B50E95AA-EED1-0369-759A-9160D79EB24E}"/>
              </a:ext>
            </a:extLst>
          </p:cNvPr>
          <p:cNvPicPr>
            <a:picLocks noChangeAspect="1"/>
          </p:cNvPicPr>
          <p:nvPr/>
        </p:nvPicPr>
        <p:blipFill rotWithShape="1">
          <a:blip r:embed="rId2"/>
          <a:srcRect t="4589"/>
          <a:stretch/>
        </p:blipFill>
        <p:spPr>
          <a:xfrm>
            <a:off x="533401" y="2830512"/>
            <a:ext cx="8521975" cy="1567543"/>
          </a:xfrm>
          <a:prstGeom prst="rect">
            <a:avLst/>
          </a:prstGeom>
        </p:spPr>
      </p:pic>
      <p:pic>
        <p:nvPicPr>
          <p:cNvPr id="8" name="Picture 7">
            <a:extLst>
              <a:ext uri="{FF2B5EF4-FFF2-40B4-BE49-F238E27FC236}">
                <a16:creationId xmlns:a16="http://schemas.microsoft.com/office/drawing/2014/main" id="{495D4BE0-C88C-D080-80B6-DB9D50E8867D}"/>
              </a:ext>
            </a:extLst>
          </p:cNvPr>
          <p:cNvPicPr>
            <a:picLocks noChangeAspect="1"/>
          </p:cNvPicPr>
          <p:nvPr/>
        </p:nvPicPr>
        <p:blipFill>
          <a:blip r:embed="rId3"/>
          <a:stretch>
            <a:fillRect/>
          </a:stretch>
        </p:blipFill>
        <p:spPr>
          <a:xfrm>
            <a:off x="8265885" y="1404533"/>
            <a:ext cx="3709029" cy="4808396"/>
          </a:xfrm>
          <a:prstGeom prst="rect">
            <a:avLst/>
          </a:prstGeom>
          <a:ln w="12700">
            <a:solidFill>
              <a:schemeClr val="tx1"/>
            </a:solidFill>
          </a:ln>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59FDA33F-BA03-72DA-C5A3-55B13B1EA8E3}"/>
              </a:ext>
            </a:extLst>
          </p:cNvPr>
          <p:cNvSpPr/>
          <p:nvPr/>
        </p:nvSpPr>
        <p:spPr>
          <a:xfrm>
            <a:off x="8345714" y="2743200"/>
            <a:ext cx="3468915" cy="602343"/>
          </a:xfrm>
          <a:prstGeom prst="rect">
            <a:avLst/>
          </a:prstGeom>
          <a:no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BA7AAAC-F52D-6DC0-324F-BBE11BF51641}"/>
              </a:ext>
            </a:extLst>
          </p:cNvPr>
          <p:cNvSpPr txBox="1"/>
          <p:nvPr/>
        </p:nvSpPr>
        <p:spPr>
          <a:xfrm>
            <a:off x="3802743" y="1785926"/>
            <a:ext cx="3924344" cy="369332"/>
          </a:xfrm>
          <a:prstGeom prst="rect">
            <a:avLst/>
          </a:prstGeom>
          <a:noFill/>
        </p:spPr>
        <p:txBody>
          <a:bodyPr wrap="none" rtlCol="0">
            <a:spAutoFit/>
          </a:bodyPr>
          <a:lstStyle/>
          <a:p>
            <a:r>
              <a:rPr lang="en-US" dirty="0">
                <a:solidFill>
                  <a:srgbClr val="660033"/>
                </a:solidFill>
              </a:rPr>
              <a:t>Must provide transcripts for all degrees.</a:t>
            </a:r>
          </a:p>
        </p:txBody>
      </p:sp>
      <p:cxnSp>
        <p:nvCxnSpPr>
          <p:cNvPr id="15" name="Straight Arrow Connector 14">
            <a:extLst>
              <a:ext uri="{FF2B5EF4-FFF2-40B4-BE49-F238E27FC236}">
                <a16:creationId xmlns:a16="http://schemas.microsoft.com/office/drawing/2014/main" id="{F8778635-AD33-2327-DA8B-2700097AD27D}"/>
              </a:ext>
            </a:extLst>
          </p:cNvPr>
          <p:cNvCxnSpPr>
            <a:cxnSpLocks/>
            <a:stCxn id="13" idx="3"/>
          </p:cNvCxnSpPr>
          <p:nvPr/>
        </p:nvCxnSpPr>
        <p:spPr>
          <a:xfrm>
            <a:off x="7727087" y="1970592"/>
            <a:ext cx="618627" cy="367770"/>
          </a:xfrm>
          <a:prstGeom prst="straightConnector1">
            <a:avLst/>
          </a:prstGeom>
          <a:ln w="19050">
            <a:solidFill>
              <a:srgbClr val="6600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088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CSEP Certification Application</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34</a:t>
            </a:fld>
            <a:endParaRPr lang="en-US"/>
          </a:p>
        </p:txBody>
      </p:sp>
      <p:pic>
        <p:nvPicPr>
          <p:cNvPr id="4" name="Picture 3">
            <a:extLst>
              <a:ext uri="{FF2B5EF4-FFF2-40B4-BE49-F238E27FC236}">
                <a16:creationId xmlns:a16="http://schemas.microsoft.com/office/drawing/2014/main" id="{271464D7-9193-D997-4877-045DE6A35945}"/>
              </a:ext>
            </a:extLst>
          </p:cNvPr>
          <p:cNvPicPr>
            <a:picLocks noChangeAspect="1"/>
          </p:cNvPicPr>
          <p:nvPr/>
        </p:nvPicPr>
        <p:blipFill>
          <a:blip r:embed="rId2"/>
          <a:stretch>
            <a:fillRect/>
          </a:stretch>
        </p:blipFill>
        <p:spPr>
          <a:xfrm>
            <a:off x="8271835" y="1404533"/>
            <a:ext cx="3703079" cy="4808396"/>
          </a:xfrm>
          <a:prstGeom prst="rect">
            <a:avLst/>
          </a:prstGeom>
          <a:ln w="12700">
            <a:solidFill>
              <a:schemeClr val="tx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012FA295-B6C9-986B-EA35-54239501CBCC}"/>
              </a:ext>
            </a:extLst>
          </p:cNvPr>
          <p:cNvSpPr txBox="1"/>
          <p:nvPr/>
        </p:nvSpPr>
        <p:spPr>
          <a:xfrm>
            <a:off x="3621314" y="1938440"/>
            <a:ext cx="4160883" cy="3570208"/>
          </a:xfrm>
          <a:prstGeom prst="rect">
            <a:avLst/>
          </a:prstGeom>
          <a:noFill/>
        </p:spPr>
        <p:txBody>
          <a:bodyPr wrap="none" rtlCol="0">
            <a:spAutoFit/>
          </a:bodyPr>
          <a:lstStyle/>
          <a:p>
            <a:r>
              <a:rPr lang="en-US" u="sng" dirty="0"/>
              <a:t>Functional Areas</a:t>
            </a:r>
          </a:p>
          <a:p>
            <a:pPr marL="285750" indent="-285750">
              <a:buFont typeface="Arial" panose="020B0604020202020204" pitchFamily="34" charset="0"/>
              <a:buChar char="•"/>
            </a:pPr>
            <a:r>
              <a:rPr lang="en-US" sz="1600" dirty="0"/>
              <a:t>Requirements Engineering</a:t>
            </a:r>
          </a:p>
          <a:p>
            <a:pPr marL="285750" indent="-285750">
              <a:buFont typeface="Arial" panose="020B0604020202020204" pitchFamily="34" charset="0"/>
              <a:buChar char="•"/>
            </a:pPr>
            <a:r>
              <a:rPr lang="en-US" sz="1600" dirty="0"/>
              <a:t>System and Decision Analysis</a:t>
            </a:r>
          </a:p>
          <a:p>
            <a:pPr marL="285750" indent="-285750">
              <a:buFont typeface="Arial" panose="020B0604020202020204" pitchFamily="34" charset="0"/>
              <a:buChar char="•"/>
            </a:pPr>
            <a:r>
              <a:rPr lang="en-US" sz="1600" dirty="0"/>
              <a:t>Architecture/Design Development</a:t>
            </a:r>
          </a:p>
          <a:p>
            <a:pPr marL="285750" indent="-285750">
              <a:buFont typeface="Arial" panose="020B0604020202020204" pitchFamily="34" charset="0"/>
              <a:buChar char="•"/>
            </a:pPr>
            <a:r>
              <a:rPr lang="en-US" sz="1600" dirty="0"/>
              <a:t>Systems Integration</a:t>
            </a:r>
          </a:p>
          <a:p>
            <a:pPr marL="285750" indent="-285750">
              <a:buFont typeface="Arial" panose="020B0604020202020204" pitchFamily="34" charset="0"/>
              <a:buChar char="•"/>
            </a:pPr>
            <a:r>
              <a:rPr lang="en-US" sz="1600" dirty="0"/>
              <a:t>Verification and Validation</a:t>
            </a:r>
          </a:p>
          <a:p>
            <a:pPr marL="285750" indent="-285750">
              <a:buFont typeface="Arial" panose="020B0604020202020204" pitchFamily="34" charset="0"/>
              <a:buChar char="•"/>
            </a:pPr>
            <a:r>
              <a:rPr lang="en-US" sz="1600" dirty="0"/>
              <a:t>System Operation and Maintenance</a:t>
            </a:r>
          </a:p>
          <a:p>
            <a:pPr marL="285750" indent="-285750">
              <a:buFont typeface="Arial" panose="020B0604020202020204" pitchFamily="34" charset="0"/>
              <a:buChar char="•"/>
            </a:pPr>
            <a:r>
              <a:rPr lang="en-US" sz="1600" dirty="0"/>
              <a:t>Technical Planning</a:t>
            </a:r>
          </a:p>
          <a:p>
            <a:pPr marL="285750" indent="-285750">
              <a:buFont typeface="Arial" panose="020B0604020202020204" pitchFamily="34" charset="0"/>
              <a:buChar char="•"/>
            </a:pPr>
            <a:r>
              <a:rPr lang="en-US" sz="1600" dirty="0"/>
              <a:t>Technical Monitoring and Control</a:t>
            </a:r>
          </a:p>
          <a:p>
            <a:pPr marL="285750" indent="-285750">
              <a:buFont typeface="Arial" panose="020B0604020202020204" pitchFamily="34" charset="0"/>
              <a:buChar char="•"/>
            </a:pPr>
            <a:r>
              <a:rPr lang="en-US" sz="1600" dirty="0"/>
              <a:t>Acquisition and Supply</a:t>
            </a:r>
          </a:p>
          <a:p>
            <a:pPr marL="285750" indent="-285750">
              <a:buFont typeface="Arial" panose="020B0604020202020204" pitchFamily="34" charset="0"/>
              <a:buChar char="•"/>
            </a:pPr>
            <a:r>
              <a:rPr lang="en-US" sz="1600" dirty="0"/>
              <a:t>Information and Configuration Management</a:t>
            </a:r>
          </a:p>
          <a:p>
            <a:pPr marL="285750" indent="-285750">
              <a:buFont typeface="Arial" panose="020B0604020202020204" pitchFamily="34" charset="0"/>
              <a:buChar char="•"/>
            </a:pPr>
            <a:r>
              <a:rPr lang="en-US" sz="1600" dirty="0"/>
              <a:t>Specialty Engineering</a:t>
            </a:r>
          </a:p>
          <a:p>
            <a:pPr marL="285750" indent="-285750">
              <a:buFont typeface="Arial" panose="020B0604020202020204" pitchFamily="34" charset="0"/>
              <a:buChar char="•"/>
            </a:pPr>
            <a:r>
              <a:rPr lang="en-US" sz="1600" dirty="0"/>
              <a:t>Organization Project Enabling Activities</a:t>
            </a:r>
          </a:p>
          <a:p>
            <a:pPr marL="285750" indent="-285750">
              <a:buFont typeface="Arial" panose="020B0604020202020204" pitchFamily="34" charset="0"/>
              <a:buChar char="•"/>
            </a:pPr>
            <a:r>
              <a:rPr lang="en-US" sz="1600" dirty="0"/>
              <a:t>Other</a:t>
            </a:r>
          </a:p>
        </p:txBody>
      </p:sp>
      <p:sp>
        <p:nvSpPr>
          <p:cNvPr id="6" name="TextBox 5">
            <a:extLst>
              <a:ext uri="{FF2B5EF4-FFF2-40B4-BE49-F238E27FC236}">
                <a16:creationId xmlns:a16="http://schemas.microsoft.com/office/drawing/2014/main" id="{3920B6CC-54C2-1B21-260F-57C1042694DD}"/>
              </a:ext>
            </a:extLst>
          </p:cNvPr>
          <p:cNvSpPr txBox="1"/>
          <p:nvPr/>
        </p:nvSpPr>
        <p:spPr>
          <a:xfrm>
            <a:off x="8622001" y="4759903"/>
            <a:ext cx="3002745" cy="369332"/>
          </a:xfrm>
          <a:prstGeom prst="rect">
            <a:avLst/>
          </a:prstGeom>
          <a:noFill/>
        </p:spPr>
        <p:txBody>
          <a:bodyPr wrap="none" rtlCol="0">
            <a:spAutoFit/>
          </a:bodyPr>
          <a:lstStyle/>
          <a:p>
            <a:r>
              <a:rPr lang="en-US" u="sng" dirty="0">
                <a:solidFill>
                  <a:srgbClr val="660033"/>
                </a:solidFill>
              </a:rPr>
              <a:t>At least three functional areas</a:t>
            </a:r>
          </a:p>
        </p:txBody>
      </p:sp>
    </p:spTree>
    <p:extLst>
      <p:ext uri="{BB962C8B-B14F-4D97-AF65-F5344CB8AC3E}">
        <p14:creationId xmlns:p14="http://schemas.microsoft.com/office/powerpoint/2010/main" val="3622858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CSEP Certification Application</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35</a:t>
            </a:fld>
            <a:endParaRPr lang="en-US"/>
          </a:p>
        </p:txBody>
      </p:sp>
      <p:sp>
        <p:nvSpPr>
          <p:cNvPr id="5" name="TextBox 4">
            <a:extLst>
              <a:ext uri="{FF2B5EF4-FFF2-40B4-BE49-F238E27FC236}">
                <a16:creationId xmlns:a16="http://schemas.microsoft.com/office/drawing/2014/main" id="{012FA295-B6C9-986B-EA35-54239501CBCC}"/>
              </a:ext>
            </a:extLst>
          </p:cNvPr>
          <p:cNvSpPr txBox="1"/>
          <p:nvPr/>
        </p:nvSpPr>
        <p:spPr>
          <a:xfrm>
            <a:off x="682172" y="1938440"/>
            <a:ext cx="5413828" cy="1138773"/>
          </a:xfrm>
          <a:prstGeom prst="rect">
            <a:avLst/>
          </a:prstGeom>
          <a:noFill/>
        </p:spPr>
        <p:txBody>
          <a:bodyPr wrap="square" rtlCol="0">
            <a:spAutoFit/>
          </a:bodyPr>
          <a:lstStyle/>
          <a:p>
            <a:r>
              <a:rPr lang="en-US" dirty="0"/>
              <a:t>You must record the number of months of experience recorded in each systems engineering area above.</a:t>
            </a:r>
          </a:p>
          <a:p>
            <a:endParaRPr lang="en-US" sz="1600" dirty="0"/>
          </a:p>
          <a:p>
            <a:r>
              <a:rPr lang="en-US" sz="1600" dirty="0"/>
              <a:t>Total number of months must be at least 60.</a:t>
            </a:r>
          </a:p>
        </p:txBody>
      </p:sp>
      <p:sp>
        <p:nvSpPr>
          <p:cNvPr id="6" name="TextBox 5">
            <a:extLst>
              <a:ext uri="{FF2B5EF4-FFF2-40B4-BE49-F238E27FC236}">
                <a16:creationId xmlns:a16="http://schemas.microsoft.com/office/drawing/2014/main" id="{3920B6CC-54C2-1B21-260F-57C1042694DD}"/>
              </a:ext>
            </a:extLst>
          </p:cNvPr>
          <p:cNvSpPr txBox="1"/>
          <p:nvPr/>
        </p:nvSpPr>
        <p:spPr>
          <a:xfrm>
            <a:off x="8622001" y="4759903"/>
            <a:ext cx="3002745" cy="369332"/>
          </a:xfrm>
          <a:prstGeom prst="rect">
            <a:avLst/>
          </a:prstGeom>
          <a:noFill/>
        </p:spPr>
        <p:txBody>
          <a:bodyPr wrap="none" rtlCol="0">
            <a:spAutoFit/>
          </a:bodyPr>
          <a:lstStyle/>
          <a:p>
            <a:r>
              <a:rPr lang="en-US" u="sng" dirty="0">
                <a:solidFill>
                  <a:srgbClr val="660033"/>
                </a:solidFill>
              </a:rPr>
              <a:t>At least three functional areas</a:t>
            </a:r>
          </a:p>
        </p:txBody>
      </p:sp>
      <p:pic>
        <p:nvPicPr>
          <p:cNvPr id="8" name="Picture 7">
            <a:extLst>
              <a:ext uri="{FF2B5EF4-FFF2-40B4-BE49-F238E27FC236}">
                <a16:creationId xmlns:a16="http://schemas.microsoft.com/office/drawing/2014/main" id="{55FE185D-2F00-5D89-1466-F4EDC958EE96}"/>
              </a:ext>
            </a:extLst>
          </p:cNvPr>
          <p:cNvPicPr>
            <a:picLocks noChangeAspect="1"/>
          </p:cNvPicPr>
          <p:nvPr/>
        </p:nvPicPr>
        <p:blipFill>
          <a:blip r:embed="rId2"/>
          <a:stretch>
            <a:fillRect/>
          </a:stretch>
        </p:blipFill>
        <p:spPr>
          <a:xfrm>
            <a:off x="8271835" y="1404533"/>
            <a:ext cx="3679516" cy="4808397"/>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3516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CSEP Certification Application</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36</a:t>
            </a:fld>
            <a:endParaRPr lang="en-US"/>
          </a:p>
        </p:txBody>
      </p:sp>
      <p:sp>
        <p:nvSpPr>
          <p:cNvPr id="6" name="TextBox 5">
            <a:extLst>
              <a:ext uri="{FF2B5EF4-FFF2-40B4-BE49-F238E27FC236}">
                <a16:creationId xmlns:a16="http://schemas.microsoft.com/office/drawing/2014/main" id="{3920B6CC-54C2-1B21-260F-57C1042694DD}"/>
              </a:ext>
            </a:extLst>
          </p:cNvPr>
          <p:cNvSpPr txBox="1"/>
          <p:nvPr/>
        </p:nvSpPr>
        <p:spPr>
          <a:xfrm>
            <a:off x="8622001" y="4759903"/>
            <a:ext cx="3002745" cy="369332"/>
          </a:xfrm>
          <a:prstGeom prst="rect">
            <a:avLst/>
          </a:prstGeom>
          <a:noFill/>
        </p:spPr>
        <p:txBody>
          <a:bodyPr wrap="none" rtlCol="0">
            <a:spAutoFit/>
          </a:bodyPr>
          <a:lstStyle/>
          <a:p>
            <a:r>
              <a:rPr lang="en-US" u="sng" dirty="0">
                <a:solidFill>
                  <a:srgbClr val="660033"/>
                </a:solidFill>
              </a:rPr>
              <a:t>At least three functional areas</a:t>
            </a:r>
          </a:p>
        </p:txBody>
      </p:sp>
      <p:pic>
        <p:nvPicPr>
          <p:cNvPr id="4" name="Picture 3">
            <a:extLst>
              <a:ext uri="{FF2B5EF4-FFF2-40B4-BE49-F238E27FC236}">
                <a16:creationId xmlns:a16="http://schemas.microsoft.com/office/drawing/2014/main" id="{D4FED68E-47B3-B3C6-1032-34F630411FAB}"/>
              </a:ext>
            </a:extLst>
          </p:cNvPr>
          <p:cNvPicPr>
            <a:picLocks noChangeAspect="1"/>
          </p:cNvPicPr>
          <p:nvPr/>
        </p:nvPicPr>
        <p:blipFill>
          <a:blip r:embed="rId2"/>
          <a:stretch>
            <a:fillRect/>
          </a:stretch>
        </p:blipFill>
        <p:spPr>
          <a:xfrm>
            <a:off x="8267440" y="1404533"/>
            <a:ext cx="3688306" cy="4808398"/>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90135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ertificationProcessGraphics_Approved_CSEP">
            <a:extLst>
              <a:ext uri="{FF2B5EF4-FFF2-40B4-BE49-F238E27FC236}">
                <a16:creationId xmlns:a16="http://schemas.microsoft.com/office/drawing/2014/main" id="{41DA338B-4E3F-332A-E0D5-F8E810D75F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33" r="6916"/>
          <a:stretch/>
        </p:blipFill>
        <p:spPr bwMode="auto">
          <a:xfrm>
            <a:off x="244107" y="1770515"/>
            <a:ext cx="7639788" cy="43148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a:t>CSEP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37</a:t>
            </a:fld>
            <a:endParaRPr lang="en-US"/>
          </a:p>
        </p:txBody>
      </p:sp>
      <p:sp>
        <p:nvSpPr>
          <p:cNvPr id="3" name="Rectangle 2">
            <a:extLst>
              <a:ext uri="{FF2B5EF4-FFF2-40B4-BE49-F238E27FC236}">
                <a16:creationId xmlns:a16="http://schemas.microsoft.com/office/drawing/2014/main" id="{9B596B91-7463-33B9-B0A8-09ED8B7A0F54}"/>
              </a:ext>
            </a:extLst>
          </p:cNvPr>
          <p:cNvSpPr/>
          <p:nvPr/>
        </p:nvSpPr>
        <p:spPr>
          <a:xfrm>
            <a:off x="3323772" y="2866571"/>
            <a:ext cx="1364343" cy="1364343"/>
          </a:xfrm>
          <a:prstGeom prst="rect">
            <a:avLst/>
          </a:prstGeom>
          <a:noFill/>
          <a:ln w="5715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D1D0279-40C4-650F-2B17-3F3973FF44E0}"/>
              </a:ext>
            </a:extLst>
          </p:cNvPr>
          <p:cNvPicPr>
            <a:picLocks noChangeAspect="1"/>
          </p:cNvPicPr>
          <p:nvPr/>
        </p:nvPicPr>
        <p:blipFill rotWithShape="1">
          <a:blip r:embed="rId3"/>
          <a:srcRect l="2115" t="16500" r="1576" b="15624"/>
          <a:stretch/>
        </p:blipFill>
        <p:spPr>
          <a:xfrm>
            <a:off x="7844971" y="2579913"/>
            <a:ext cx="4093179" cy="1923144"/>
          </a:xfrm>
          <a:prstGeom prst="rect">
            <a:avLst/>
          </a:prstGeom>
        </p:spPr>
      </p:pic>
      <p:sp>
        <p:nvSpPr>
          <p:cNvPr id="4" name="TextBox 3">
            <a:extLst>
              <a:ext uri="{FF2B5EF4-FFF2-40B4-BE49-F238E27FC236}">
                <a16:creationId xmlns:a16="http://schemas.microsoft.com/office/drawing/2014/main" id="{EC80E0DF-E4AD-99D6-7BE8-9227A6AEDFBC}"/>
              </a:ext>
            </a:extLst>
          </p:cNvPr>
          <p:cNvSpPr txBox="1"/>
          <p:nvPr/>
        </p:nvSpPr>
        <p:spPr>
          <a:xfrm>
            <a:off x="8490858" y="3147526"/>
            <a:ext cx="651397" cy="276999"/>
          </a:xfrm>
          <a:prstGeom prst="rect">
            <a:avLst/>
          </a:prstGeom>
          <a:noFill/>
        </p:spPr>
        <p:txBody>
          <a:bodyPr wrap="none" rtlCol="0">
            <a:spAutoFit/>
          </a:bodyPr>
          <a:lstStyle/>
          <a:p>
            <a:r>
              <a:rPr lang="en-US" sz="1200" dirty="0"/>
              <a:t>INCOSE</a:t>
            </a:r>
          </a:p>
        </p:txBody>
      </p:sp>
      <p:sp>
        <p:nvSpPr>
          <p:cNvPr id="8" name="TextBox 7">
            <a:extLst>
              <a:ext uri="{FF2B5EF4-FFF2-40B4-BE49-F238E27FC236}">
                <a16:creationId xmlns:a16="http://schemas.microsoft.com/office/drawing/2014/main" id="{CFA36ADB-0A19-8968-BC71-511D5306034A}"/>
              </a:ext>
            </a:extLst>
          </p:cNvPr>
          <p:cNvSpPr txBox="1"/>
          <p:nvPr/>
        </p:nvSpPr>
        <p:spPr>
          <a:xfrm>
            <a:off x="10111938" y="2922795"/>
            <a:ext cx="909223" cy="246221"/>
          </a:xfrm>
          <a:prstGeom prst="rect">
            <a:avLst/>
          </a:prstGeom>
          <a:noFill/>
        </p:spPr>
        <p:txBody>
          <a:bodyPr wrap="none" rtlCol="0">
            <a:spAutoFit/>
          </a:bodyPr>
          <a:lstStyle/>
          <a:p>
            <a:r>
              <a:rPr lang="en-US" sz="1000" dirty="0"/>
              <a:t>June 24, 2023</a:t>
            </a:r>
          </a:p>
        </p:txBody>
      </p:sp>
      <p:sp>
        <p:nvSpPr>
          <p:cNvPr id="9" name="TextBox 8">
            <a:extLst>
              <a:ext uri="{FF2B5EF4-FFF2-40B4-BE49-F238E27FC236}">
                <a16:creationId xmlns:a16="http://schemas.microsoft.com/office/drawing/2014/main" id="{348CAD81-90A8-A007-5042-07858DB411A1}"/>
              </a:ext>
            </a:extLst>
          </p:cNvPr>
          <p:cNvSpPr txBox="1"/>
          <p:nvPr/>
        </p:nvSpPr>
        <p:spPr>
          <a:xfrm>
            <a:off x="11021161" y="3234053"/>
            <a:ext cx="615874" cy="276999"/>
          </a:xfrm>
          <a:prstGeom prst="rect">
            <a:avLst/>
          </a:prstGeom>
          <a:noFill/>
        </p:spPr>
        <p:txBody>
          <a:bodyPr wrap="none" rtlCol="0">
            <a:spAutoFit/>
          </a:bodyPr>
          <a:lstStyle/>
          <a:p>
            <a:r>
              <a:rPr lang="en-US" sz="1200" dirty="0"/>
              <a:t>350.00</a:t>
            </a:r>
          </a:p>
        </p:txBody>
      </p:sp>
      <p:sp>
        <p:nvSpPr>
          <p:cNvPr id="10" name="TextBox 9">
            <a:extLst>
              <a:ext uri="{FF2B5EF4-FFF2-40B4-BE49-F238E27FC236}">
                <a16:creationId xmlns:a16="http://schemas.microsoft.com/office/drawing/2014/main" id="{B3CEB5D7-D5DF-8167-46DA-48FF7616CD16}"/>
              </a:ext>
            </a:extLst>
          </p:cNvPr>
          <p:cNvSpPr txBox="1"/>
          <p:nvPr/>
        </p:nvSpPr>
        <p:spPr>
          <a:xfrm>
            <a:off x="8207543" y="3418374"/>
            <a:ext cx="1863011" cy="246221"/>
          </a:xfrm>
          <a:prstGeom prst="rect">
            <a:avLst/>
          </a:prstGeom>
          <a:noFill/>
        </p:spPr>
        <p:txBody>
          <a:bodyPr wrap="none" rtlCol="0">
            <a:spAutoFit/>
          </a:bodyPr>
          <a:lstStyle/>
          <a:p>
            <a:r>
              <a:rPr lang="en-US" sz="1000" dirty="0"/>
              <a:t>Three Hundred Fifty and 00/100</a:t>
            </a:r>
          </a:p>
        </p:txBody>
      </p:sp>
      <p:sp>
        <p:nvSpPr>
          <p:cNvPr id="11" name="TextBox 10">
            <a:extLst>
              <a:ext uri="{FF2B5EF4-FFF2-40B4-BE49-F238E27FC236}">
                <a16:creationId xmlns:a16="http://schemas.microsoft.com/office/drawing/2014/main" id="{E3786B7E-968C-6908-C945-50731B06B602}"/>
              </a:ext>
            </a:extLst>
          </p:cNvPr>
          <p:cNvSpPr txBox="1"/>
          <p:nvPr/>
        </p:nvSpPr>
        <p:spPr>
          <a:xfrm>
            <a:off x="8285000" y="3918598"/>
            <a:ext cx="1063112" cy="246221"/>
          </a:xfrm>
          <a:prstGeom prst="rect">
            <a:avLst/>
          </a:prstGeom>
          <a:noFill/>
        </p:spPr>
        <p:txBody>
          <a:bodyPr wrap="none" rtlCol="0">
            <a:spAutoFit/>
          </a:bodyPr>
          <a:lstStyle/>
          <a:p>
            <a:r>
              <a:rPr lang="en-US" sz="1000" dirty="0"/>
              <a:t>CSEP Application</a:t>
            </a:r>
          </a:p>
        </p:txBody>
      </p:sp>
      <p:sp>
        <p:nvSpPr>
          <p:cNvPr id="12" name="TextBox 11">
            <a:extLst>
              <a:ext uri="{FF2B5EF4-FFF2-40B4-BE49-F238E27FC236}">
                <a16:creationId xmlns:a16="http://schemas.microsoft.com/office/drawing/2014/main" id="{D236D851-6842-50E4-DD42-4F483642865E}"/>
              </a:ext>
            </a:extLst>
          </p:cNvPr>
          <p:cNvSpPr txBox="1"/>
          <p:nvPr/>
        </p:nvSpPr>
        <p:spPr>
          <a:xfrm>
            <a:off x="8070710" y="3651117"/>
            <a:ext cx="840295" cy="246221"/>
          </a:xfrm>
          <a:prstGeom prst="rect">
            <a:avLst/>
          </a:prstGeom>
          <a:noFill/>
        </p:spPr>
        <p:txBody>
          <a:bodyPr wrap="none" rtlCol="0">
            <a:spAutoFit/>
          </a:bodyPr>
          <a:lstStyle/>
          <a:p>
            <a:r>
              <a:rPr lang="en-US" sz="1000" i="1" dirty="0"/>
              <a:t>Steve’s Bank</a:t>
            </a:r>
          </a:p>
        </p:txBody>
      </p:sp>
      <p:sp>
        <p:nvSpPr>
          <p:cNvPr id="13" name="TextBox 12">
            <a:extLst>
              <a:ext uri="{FF2B5EF4-FFF2-40B4-BE49-F238E27FC236}">
                <a16:creationId xmlns:a16="http://schemas.microsoft.com/office/drawing/2014/main" id="{8D4F70EE-D5EB-EB57-4959-4BF2D063E349}"/>
              </a:ext>
            </a:extLst>
          </p:cNvPr>
          <p:cNvSpPr txBox="1"/>
          <p:nvPr/>
        </p:nvSpPr>
        <p:spPr>
          <a:xfrm>
            <a:off x="10004430" y="3897338"/>
            <a:ext cx="1136850" cy="246221"/>
          </a:xfrm>
          <a:prstGeom prst="rect">
            <a:avLst/>
          </a:prstGeom>
          <a:noFill/>
        </p:spPr>
        <p:txBody>
          <a:bodyPr wrap="none" rtlCol="0">
            <a:spAutoFit/>
          </a:bodyPr>
          <a:lstStyle/>
          <a:p>
            <a:r>
              <a:rPr lang="en-US" sz="1000" i="1" dirty="0">
                <a:latin typeface="Bradley Hand ITC" panose="03070402050302030203" pitchFamily="66" charset="0"/>
                <a:ea typeface="STXingkai" panose="020B0503020204020204" pitchFamily="2" charset="-122"/>
              </a:rPr>
              <a:t>Steven M. Biemer</a:t>
            </a:r>
          </a:p>
        </p:txBody>
      </p:sp>
    </p:spTree>
    <p:extLst>
      <p:ext uri="{BB962C8B-B14F-4D97-AF65-F5344CB8AC3E}">
        <p14:creationId xmlns:p14="http://schemas.microsoft.com/office/powerpoint/2010/main" val="3113257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ertificationProcessGraphics_Approved_CSEP">
            <a:extLst>
              <a:ext uri="{FF2B5EF4-FFF2-40B4-BE49-F238E27FC236}">
                <a16:creationId xmlns:a16="http://schemas.microsoft.com/office/drawing/2014/main" id="{41DA338B-4E3F-332A-E0D5-F8E810D75F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33" r="6916"/>
          <a:stretch/>
        </p:blipFill>
        <p:spPr bwMode="auto">
          <a:xfrm>
            <a:off x="244107" y="1770515"/>
            <a:ext cx="7639788" cy="43148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a:t>CSEP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38</a:t>
            </a:fld>
            <a:endParaRPr lang="en-US"/>
          </a:p>
        </p:txBody>
      </p:sp>
      <p:sp>
        <p:nvSpPr>
          <p:cNvPr id="3" name="Rectangle 2">
            <a:extLst>
              <a:ext uri="{FF2B5EF4-FFF2-40B4-BE49-F238E27FC236}">
                <a16:creationId xmlns:a16="http://schemas.microsoft.com/office/drawing/2014/main" id="{9B596B91-7463-33B9-B0A8-09ED8B7A0F54}"/>
              </a:ext>
            </a:extLst>
          </p:cNvPr>
          <p:cNvSpPr/>
          <p:nvPr/>
        </p:nvSpPr>
        <p:spPr>
          <a:xfrm>
            <a:off x="4804229" y="2866571"/>
            <a:ext cx="1364343" cy="1364343"/>
          </a:xfrm>
          <a:prstGeom prst="rect">
            <a:avLst/>
          </a:prstGeom>
          <a:noFill/>
          <a:ln w="5715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87E5897-7789-D1C3-7979-A65BA437E619}"/>
              </a:ext>
            </a:extLst>
          </p:cNvPr>
          <p:cNvPicPr>
            <a:picLocks noChangeAspect="1"/>
          </p:cNvPicPr>
          <p:nvPr/>
        </p:nvPicPr>
        <p:blipFill>
          <a:blip r:embed="rId3"/>
          <a:stretch>
            <a:fillRect/>
          </a:stretch>
        </p:blipFill>
        <p:spPr>
          <a:xfrm>
            <a:off x="8278491" y="1404532"/>
            <a:ext cx="3666204" cy="4808399"/>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3026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ertificationProcessGraphics_Approved_CSEP">
            <a:extLst>
              <a:ext uri="{FF2B5EF4-FFF2-40B4-BE49-F238E27FC236}">
                <a16:creationId xmlns:a16="http://schemas.microsoft.com/office/drawing/2014/main" id="{41DA338B-4E3F-332A-E0D5-F8E810D75F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33" r="6916"/>
          <a:stretch/>
        </p:blipFill>
        <p:spPr bwMode="auto">
          <a:xfrm>
            <a:off x="244107" y="1770515"/>
            <a:ext cx="7639788" cy="43148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a:t>CSEP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39</a:t>
            </a:fld>
            <a:endParaRPr lang="en-US"/>
          </a:p>
        </p:txBody>
      </p:sp>
      <p:sp>
        <p:nvSpPr>
          <p:cNvPr id="3" name="Rectangle 2">
            <a:extLst>
              <a:ext uri="{FF2B5EF4-FFF2-40B4-BE49-F238E27FC236}">
                <a16:creationId xmlns:a16="http://schemas.microsoft.com/office/drawing/2014/main" id="{9B596B91-7463-33B9-B0A8-09ED8B7A0F54}"/>
              </a:ext>
            </a:extLst>
          </p:cNvPr>
          <p:cNvSpPr/>
          <p:nvPr/>
        </p:nvSpPr>
        <p:spPr>
          <a:xfrm>
            <a:off x="4804229" y="2866571"/>
            <a:ext cx="1364343" cy="1364343"/>
          </a:xfrm>
          <a:prstGeom prst="rect">
            <a:avLst/>
          </a:prstGeom>
          <a:noFill/>
          <a:ln w="5715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87E5897-7789-D1C3-7979-A65BA437E619}"/>
              </a:ext>
            </a:extLst>
          </p:cNvPr>
          <p:cNvPicPr>
            <a:picLocks noChangeAspect="1"/>
          </p:cNvPicPr>
          <p:nvPr/>
        </p:nvPicPr>
        <p:blipFill>
          <a:blip r:embed="rId3"/>
          <a:stretch>
            <a:fillRect/>
          </a:stretch>
        </p:blipFill>
        <p:spPr>
          <a:xfrm>
            <a:off x="8278491" y="1404532"/>
            <a:ext cx="3666204" cy="4808399"/>
          </a:xfrm>
          <a:prstGeom prst="rect">
            <a:avLst/>
          </a:prstGeom>
          <a:ln w="12700">
            <a:solidFill>
              <a:schemeClr val="tx1"/>
            </a:solidFill>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D6FF19EF-A1B8-1C39-556C-3381513C70C5}"/>
              </a:ext>
            </a:extLst>
          </p:cNvPr>
          <p:cNvPicPr>
            <a:picLocks noChangeAspect="1"/>
          </p:cNvPicPr>
          <p:nvPr/>
        </p:nvPicPr>
        <p:blipFill>
          <a:blip r:embed="rId3">
            <a:duotone>
              <a:schemeClr val="bg2">
                <a:shade val="45000"/>
                <a:satMod val="135000"/>
              </a:schemeClr>
              <a:prstClr val="white"/>
            </a:duotone>
          </a:blip>
          <a:stretch>
            <a:fillRect/>
          </a:stretch>
        </p:blipFill>
        <p:spPr>
          <a:xfrm>
            <a:off x="8278491" y="1404532"/>
            <a:ext cx="3666204" cy="4808399"/>
          </a:xfrm>
          <a:prstGeom prst="rect">
            <a:avLst/>
          </a:prstGeom>
          <a:ln w="12700">
            <a:solidFill>
              <a:schemeClr val="tx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604405C-CE7D-DE33-CC63-9ACDA88EA176}"/>
              </a:ext>
            </a:extLst>
          </p:cNvPr>
          <p:cNvPicPr>
            <a:picLocks noChangeAspect="1"/>
          </p:cNvPicPr>
          <p:nvPr/>
        </p:nvPicPr>
        <p:blipFill rotWithShape="1">
          <a:blip r:embed="rId4"/>
          <a:srcRect l="2355" r="4357" b="12889"/>
          <a:stretch/>
        </p:blipFill>
        <p:spPr>
          <a:xfrm>
            <a:off x="5033782" y="3341913"/>
            <a:ext cx="7041541" cy="3150961"/>
          </a:xfrm>
          <a:prstGeom prst="rect">
            <a:avLst/>
          </a:prstGeom>
        </p:spPr>
      </p:pic>
    </p:spTree>
    <p:extLst>
      <p:ext uri="{BB962C8B-B14F-4D97-AF65-F5344CB8AC3E}">
        <p14:creationId xmlns:p14="http://schemas.microsoft.com/office/powerpoint/2010/main" val="83425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2F16-C616-1CF1-542E-55D9DEE78359}"/>
              </a:ext>
            </a:extLst>
          </p:cNvPr>
          <p:cNvSpPr>
            <a:spLocks noGrp="1"/>
          </p:cNvSpPr>
          <p:nvPr>
            <p:ph type="title"/>
          </p:nvPr>
        </p:nvSpPr>
        <p:spPr/>
        <p:txBody>
          <a:bodyPr>
            <a:normAutofit/>
          </a:bodyPr>
          <a:lstStyle/>
          <a:p>
            <a:r>
              <a:rPr lang="en-US" sz="4800" dirty="0"/>
              <a:t>What is INCOSE Certification?</a:t>
            </a:r>
          </a:p>
        </p:txBody>
      </p:sp>
      <p:sp>
        <p:nvSpPr>
          <p:cNvPr id="4" name="Slide Number Placeholder 3">
            <a:extLst>
              <a:ext uri="{FF2B5EF4-FFF2-40B4-BE49-F238E27FC236}">
                <a16:creationId xmlns:a16="http://schemas.microsoft.com/office/drawing/2014/main" id="{AB638772-1841-D423-47B0-FF99B82A3806}"/>
              </a:ext>
            </a:extLst>
          </p:cNvPr>
          <p:cNvSpPr>
            <a:spLocks noGrp="1"/>
          </p:cNvSpPr>
          <p:nvPr>
            <p:ph type="sldNum" sz="quarter" idx="12"/>
          </p:nvPr>
        </p:nvSpPr>
        <p:spPr/>
        <p:txBody>
          <a:bodyPr/>
          <a:lstStyle/>
          <a:p>
            <a:fld id="{0A41724D-AC68-E844-9254-CBB0734E74A2}" type="slidenum">
              <a:rPr lang="en-US" smtClean="0"/>
              <a:t>4</a:t>
            </a:fld>
            <a:endParaRPr lang="en-US"/>
          </a:p>
        </p:txBody>
      </p:sp>
      <p:pic>
        <p:nvPicPr>
          <p:cNvPr id="6" name="Picture 5" descr="A cartoon character with a question mark&#10;&#10;Description automatically generated with low confidence">
            <a:extLst>
              <a:ext uri="{FF2B5EF4-FFF2-40B4-BE49-F238E27FC236}">
                <a16:creationId xmlns:a16="http://schemas.microsoft.com/office/drawing/2014/main" id="{6AD03793-F807-17C7-3E19-E27C530C283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49882" y="3167903"/>
            <a:ext cx="2789144" cy="2789144"/>
          </a:xfrm>
          <a:prstGeom prst="rect">
            <a:avLst/>
          </a:prstGeom>
        </p:spPr>
      </p:pic>
      <p:sp>
        <p:nvSpPr>
          <p:cNvPr id="7" name="TextBox 6">
            <a:extLst>
              <a:ext uri="{FF2B5EF4-FFF2-40B4-BE49-F238E27FC236}">
                <a16:creationId xmlns:a16="http://schemas.microsoft.com/office/drawing/2014/main" id="{3F4F98EE-351D-345E-3EEC-1CBCBA49B7BF}"/>
              </a:ext>
            </a:extLst>
          </p:cNvPr>
          <p:cNvSpPr txBox="1"/>
          <p:nvPr/>
        </p:nvSpPr>
        <p:spPr>
          <a:xfrm>
            <a:off x="9924176" y="6648883"/>
            <a:ext cx="2478248" cy="200055"/>
          </a:xfrm>
          <a:prstGeom prst="rect">
            <a:avLst/>
          </a:prstGeom>
          <a:noFill/>
        </p:spPr>
        <p:txBody>
          <a:bodyPr wrap="square" rtlCol="0">
            <a:spAutoFit/>
          </a:bodyPr>
          <a:lstStyle/>
          <a:p>
            <a:r>
              <a:rPr lang="en-US" sz="700" dirty="0">
                <a:hlinkClick r:id="rId3" tooltip="https://freepngimg.com/png/88497-information-human-text-faq-question-behavior"/>
              </a:rPr>
              <a:t>This Photo</a:t>
            </a:r>
            <a:r>
              <a:rPr lang="en-US" sz="700" dirty="0"/>
              <a:t> by Unknown Author is licensed under </a:t>
            </a:r>
            <a:r>
              <a:rPr lang="en-US" sz="700" dirty="0">
                <a:hlinkClick r:id="rId4" tooltip="https://creativecommons.org/licenses/by-nc/3.0/"/>
              </a:rPr>
              <a:t>CC BY-NC</a:t>
            </a:r>
            <a:endParaRPr lang="en-US" sz="700" dirty="0"/>
          </a:p>
        </p:txBody>
      </p:sp>
    </p:spTree>
    <p:extLst>
      <p:ext uri="{BB962C8B-B14F-4D97-AF65-F5344CB8AC3E}">
        <p14:creationId xmlns:p14="http://schemas.microsoft.com/office/powerpoint/2010/main" val="477857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ertificationProcessGraphics_Approved_CSEP">
            <a:extLst>
              <a:ext uri="{FF2B5EF4-FFF2-40B4-BE49-F238E27FC236}">
                <a16:creationId xmlns:a16="http://schemas.microsoft.com/office/drawing/2014/main" id="{41DA338B-4E3F-332A-E0D5-F8E810D75F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33" r="6916"/>
          <a:stretch/>
        </p:blipFill>
        <p:spPr bwMode="auto">
          <a:xfrm>
            <a:off x="244107" y="1770515"/>
            <a:ext cx="7639788" cy="43148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a:t>CSEP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40</a:t>
            </a:fld>
            <a:endParaRPr lang="en-US"/>
          </a:p>
        </p:txBody>
      </p:sp>
      <p:sp>
        <p:nvSpPr>
          <p:cNvPr id="3" name="Rectangle 2">
            <a:extLst>
              <a:ext uri="{FF2B5EF4-FFF2-40B4-BE49-F238E27FC236}">
                <a16:creationId xmlns:a16="http://schemas.microsoft.com/office/drawing/2014/main" id="{9B596B91-7463-33B9-B0A8-09ED8B7A0F54}"/>
              </a:ext>
            </a:extLst>
          </p:cNvPr>
          <p:cNvSpPr/>
          <p:nvPr/>
        </p:nvSpPr>
        <p:spPr>
          <a:xfrm>
            <a:off x="4804229" y="2866571"/>
            <a:ext cx="1364343" cy="1364343"/>
          </a:xfrm>
          <a:prstGeom prst="rect">
            <a:avLst/>
          </a:prstGeom>
          <a:noFill/>
          <a:ln w="5715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87E5897-7789-D1C3-7979-A65BA437E619}"/>
              </a:ext>
            </a:extLst>
          </p:cNvPr>
          <p:cNvPicPr>
            <a:picLocks noChangeAspect="1"/>
          </p:cNvPicPr>
          <p:nvPr/>
        </p:nvPicPr>
        <p:blipFill>
          <a:blip r:embed="rId3"/>
          <a:stretch>
            <a:fillRect/>
          </a:stretch>
        </p:blipFill>
        <p:spPr>
          <a:xfrm>
            <a:off x="8278491" y="1404532"/>
            <a:ext cx="3666204" cy="4808399"/>
          </a:xfrm>
          <a:prstGeom prst="rect">
            <a:avLst/>
          </a:prstGeom>
          <a:ln w="12700">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31E1CE9-21C2-83EA-684D-6DCE9172E829}"/>
              </a:ext>
            </a:extLst>
          </p:cNvPr>
          <p:cNvPicPr>
            <a:picLocks noChangeAspect="1"/>
          </p:cNvPicPr>
          <p:nvPr/>
        </p:nvPicPr>
        <p:blipFill>
          <a:blip r:embed="rId3">
            <a:duotone>
              <a:schemeClr val="bg2">
                <a:shade val="45000"/>
                <a:satMod val="135000"/>
              </a:schemeClr>
              <a:prstClr val="white"/>
            </a:duotone>
          </a:blip>
          <a:stretch>
            <a:fillRect/>
          </a:stretch>
        </p:blipFill>
        <p:spPr>
          <a:xfrm>
            <a:off x="8278491" y="1404532"/>
            <a:ext cx="3666204" cy="4808399"/>
          </a:xfrm>
          <a:prstGeom prst="rect">
            <a:avLst/>
          </a:prstGeom>
          <a:ln w="12700">
            <a:solidFill>
              <a:schemeClr val="tx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97D54582-A7E3-2AEE-E8FC-73377AD8125F}"/>
              </a:ext>
            </a:extLst>
          </p:cNvPr>
          <p:cNvPicPr>
            <a:picLocks noChangeAspect="1"/>
          </p:cNvPicPr>
          <p:nvPr/>
        </p:nvPicPr>
        <p:blipFill rotWithShape="1">
          <a:blip r:embed="rId4"/>
          <a:srcRect l="3715" r="3981"/>
          <a:stretch/>
        </p:blipFill>
        <p:spPr>
          <a:xfrm>
            <a:off x="4133542" y="3341912"/>
            <a:ext cx="7941781" cy="3150961"/>
          </a:xfrm>
          <a:prstGeom prst="rect">
            <a:avLst/>
          </a:prstGeom>
        </p:spPr>
      </p:pic>
    </p:spTree>
    <p:extLst>
      <p:ext uri="{BB962C8B-B14F-4D97-AF65-F5344CB8AC3E}">
        <p14:creationId xmlns:p14="http://schemas.microsoft.com/office/powerpoint/2010/main" val="1528900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ertificationProcessGraphics_Approved_CSEP">
            <a:extLst>
              <a:ext uri="{FF2B5EF4-FFF2-40B4-BE49-F238E27FC236}">
                <a16:creationId xmlns:a16="http://schemas.microsoft.com/office/drawing/2014/main" id="{41DA338B-4E3F-332A-E0D5-F8E810D75F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33" r="6916"/>
          <a:stretch/>
        </p:blipFill>
        <p:spPr bwMode="auto">
          <a:xfrm>
            <a:off x="244107" y="1770515"/>
            <a:ext cx="7639788" cy="43148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a:t>CSEP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41</a:t>
            </a:fld>
            <a:endParaRPr lang="en-US"/>
          </a:p>
        </p:txBody>
      </p:sp>
      <p:sp>
        <p:nvSpPr>
          <p:cNvPr id="3" name="Rectangle 2">
            <a:extLst>
              <a:ext uri="{FF2B5EF4-FFF2-40B4-BE49-F238E27FC236}">
                <a16:creationId xmlns:a16="http://schemas.microsoft.com/office/drawing/2014/main" id="{9B596B91-7463-33B9-B0A8-09ED8B7A0F54}"/>
              </a:ext>
            </a:extLst>
          </p:cNvPr>
          <p:cNvSpPr/>
          <p:nvPr/>
        </p:nvSpPr>
        <p:spPr>
          <a:xfrm>
            <a:off x="333829" y="4463142"/>
            <a:ext cx="5863771" cy="1364343"/>
          </a:xfrm>
          <a:prstGeom prst="rect">
            <a:avLst/>
          </a:prstGeom>
          <a:noFill/>
          <a:ln w="5715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34BBE1B-11A2-B7C0-75F5-664DDD983933}"/>
              </a:ext>
            </a:extLst>
          </p:cNvPr>
          <p:cNvSpPr/>
          <p:nvPr/>
        </p:nvSpPr>
        <p:spPr>
          <a:xfrm>
            <a:off x="8128000" y="1567544"/>
            <a:ext cx="3657600" cy="5188856"/>
          </a:xfrm>
          <a:prstGeom prst="rect">
            <a:avLst/>
          </a:prstGeom>
          <a:solidFill>
            <a:schemeClr val="bg1">
              <a:lumMod val="95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b="1" dirty="0">
              <a:solidFill>
                <a:srgbClr val="660033"/>
              </a:solidFill>
            </a:endParaRPr>
          </a:p>
          <a:p>
            <a:pPr algn="ctr"/>
            <a:r>
              <a:rPr lang="en-US" sz="2400" b="1" u="sng" dirty="0">
                <a:solidFill>
                  <a:srgbClr val="660033"/>
                </a:solidFill>
              </a:rPr>
              <a:t>SEP Knowledge Exam</a:t>
            </a:r>
          </a:p>
          <a:p>
            <a:pPr algn="ctr"/>
            <a:endParaRPr lang="en-US" sz="2400" dirty="0">
              <a:solidFill>
                <a:srgbClr val="660033"/>
              </a:solidFill>
            </a:endParaRPr>
          </a:p>
          <a:p>
            <a:pPr marL="285750" indent="-285750">
              <a:buFont typeface="Arial" panose="020B0604020202020204" pitchFamily="34" charset="0"/>
              <a:buChar char="•"/>
            </a:pPr>
            <a:r>
              <a:rPr lang="en-US" sz="1600" b="0" i="0" dirty="0">
                <a:solidFill>
                  <a:srgbClr val="333333"/>
                </a:solidFill>
                <a:effectLst/>
                <a:latin typeface="Lato" panose="020F0502020204030203" pitchFamily="34" charset="0"/>
              </a:rPr>
              <a:t>Multiple choice test based on the </a:t>
            </a:r>
            <a:r>
              <a:rPr lang="en-US" sz="1600" b="0" i="0" u="sng" dirty="0">
                <a:solidFill>
                  <a:srgbClr val="1CA6AC"/>
                </a:solidFill>
                <a:effectLst/>
                <a:latin typeface="Lato" panose="020F0502020204030203" pitchFamily="34" charset="0"/>
                <a:hlinkClick r:id="rId3"/>
              </a:rPr>
              <a:t>INCOSE Systems Engineering Handbook</a:t>
            </a:r>
            <a:r>
              <a:rPr lang="en-US" sz="1600" b="0" i="0" dirty="0">
                <a:solidFill>
                  <a:srgbClr val="333333"/>
                </a:solidFill>
                <a:effectLst/>
                <a:latin typeface="Lato" panose="020F0502020204030203" pitchFamily="34" charset="0"/>
              </a:rPr>
              <a:t>. </a:t>
            </a:r>
          </a:p>
          <a:p>
            <a:pPr marL="285750" indent="-285750">
              <a:buFont typeface="Arial" panose="020B0604020202020204" pitchFamily="34" charset="0"/>
              <a:buChar char="•"/>
            </a:pPr>
            <a:endParaRPr lang="en-US" sz="1600" dirty="0">
              <a:solidFill>
                <a:srgbClr val="333333"/>
              </a:solidFill>
              <a:latin typeface="Lato" panose="020F0502020204030203" pitchFamily="34" charset="0"/>
            </a:endParaRPr>
          </a:p>
          <a:p>
            <a:pPr marL="285750" indent="-285750">
              <a:buFont typeface="Arial" panose="020B0604020202020204" pitchFamily="34" charset="0"/>
              <a:buChar char="•"/>
            </a:pPr>
            <a:r>
              <a:rPr lang="en-US" sz="1600" dirty="0">
                <a:solidFill>
                  <a:srgbClr val="333333"/>
                </a:solidFill>
                <a:latin typeface="Lato" panose="020F0502020204030203" pitchFamily="34" charset="0"/>
              </a:rPr>
              <a:t>Typically consists of 120 questions</a:t>
            </a:r>
          </a:p>
          <a:p>
            <a:pPr marL="573088" lvl="1" indent="-231775">
              <a:buFont typeface="Lato" panose="020F0502020204030203" pitchFamily="34" charset="0"/>
              <a:buChar char="–"/>
            </a:pPr>
            <a:r>
              <a:rPr lang="en-US" sz="1400" dirty="0">
                <a:solidFill>
                  <a:srgbClr val="333333"/>
                </a:solidFill>
                <a:latin typeface="Lato" panose="020F0502020204030203" pitchFamily="34" charset="0"/>
              </a:rPr>
              <a:t>100 scored questions</a:t>
            </a:r>
          </a:p>
          <a:p>
            <a:pPr marL="573088" lvl="1" indent="-231775">
              <a:buFont typeface="Lato" panose="020F0502020204030203" pitchFamily="34" charset="0"/>
              <a:buChar char="–"/>
            </a:pPr>
            <a:r>
              <a:rPr lang="en-US" sz="1400" dirty="0">
                <a:solidFill>
                  <a:srgbClr val="333333"/>
                </a:solidFill>
                <a:latin typeface="Lato" panose="020F0502020204030203" pitchFamily="34" charset="0"/>
              </a:rPr>
              <a:t>20 beta questions for future exams</a:t>
            </a:r>
            <a:endParaRPr lang="en-US" sz="1400" dirty="0">
              <a:solidFill>
                <a:schemeClr val="tx1"/>
              </a:solidFill>
              <a:latin typeface="Lato" panose="020F0502020204030203" pitchFamily="34" charset="0"/>
            </a:endParaRPr>
          </a:p>
          <a:p>
            <a:pPr indent="-115887"/>
            <a:endParaRPr lang="en-US" sz="1400" dirty="0">
              <a:solidFill>
                <a:schemeClr val="tx1"/>
              </a:solidFill>
              <a:latin typeface="Lato" panose="020F0502020204030203" pitchFamily="34" charset="0"/>
            </a:endParaRPr>
          </a:p>
          <a:p>
            <a:pPr marL="285750" indent="-285750">
              <a:buFont typeface="Arial" panose="020B0604020202020204" pitchFamily="34" charset="0"/>
              <a:buChar char="•"/>
            </a:pPr>
            <a:r>
              <a:rPr lang="en-US" sz="1600" dirty="0">
                <a:solidFill>
                  <a:srgbClr val="333333"/>
                </a:solidFill>
                <a:latin typeface="Lato" panose="020F0502020204030203" pitchFamily="34" charset="0"/>
              </a:rPr>
              <a:t>Time: 1 minute per question (2 hrs.)</a:t>
            </a:r>
          </a:p>
          <a:p>
            <a:pPr marL="285750" indent="-285750">
              <a:buFont typeface="Arial" panose="020B0604020202020204" pitchFamily="34" charset="0"/>
              <a:buChar char="•"/>
            </a:pPr>
            <a:endParaRPr lang="en-US" sz="1600" dirty="0">
              <a:solidFill>
                <a:srgbClr val="333333"/>
              </a:solidFill>
              <a:latin typeface="Lato" panose="020F0502020204030203" pitchFamily="34" charset="0"/>
            </a:endParaRPr>
          </a:p>
          <a:p>
            <a:pPr marL="285750" indent="-285750">
              <a:buFont typeface="Arial" panose="020B0604020202020204" pitchFamily="34" charset="0"/>
              <a:buChar char="•"/>
            </a:pPr>
            <a:r>
              <a:rPr lang="en-US" sz="1600" dirty="0">
                <a:solidFill>
                  <a:srgbClr val="333333"/>
                </a:solidFill>
                <a:latin typeface="Lato" panose="020F0502020204030203" pitchFamily="34" charset="0"/>
              </a:rPr>
              <a:t>Closed book / closed note</a:t>
            </a:r>
          </a:p>
          <a:p>
            <a:pPr marL="285750" indent="-285750">
              <a:buFont typeface="Arial" panose="020B0604020202020204" pitchFamily="34" charset="0"/>
              <a:buChar char="•"/>
            </a:pPr>
            <a:endParaRPr lang="en-US" sz="1600" dirty="0">
              <a:solidFill>
                <a:srgbClr val="333333"/>
              </a:solidFill>
              <a:latin typeface="Lato" panose="020F0502020204030203" pitchFamily="34" charset="0"/>
            </a:endParaRPr>
          </a:p>
          <a:p>
            <a:pPr marL="285750" indent="-285750">
              <a:buFont typeface="Arial" panose="020B0604020202020204" pitchFamily="34" charset="0"/>
              <a:buChar char="•"/>
            </a:pPr>
            <a:r>
              <a:rPr lang="en-US" sz="1600" dirty="0">
                <a:solidFill>
                  <a:srgbClr val="333333"/>
                </a:solidFill>
                <a:latin typeface="Lato" panose="020F0502020204030203" pitchFamily="34" charset="0"/>
              </a:rPr>
              <a:t>Two modes (both proctored): </a:t>
            </a:r>
          </a:p>
          <a:p>
            <a:pPr marL="573088" lvl="1" indent="-231775">
              <a:buFont typeface="Lato" panose="020F0502020204030203" pitchFamily="34" charset="0"/>
              <a:buChar char="–"/>
            </a:pPr>
            <a:r>
              <a:rPr lang="en-US" sz="1400" dirty="0">
                <a:solidFill>
                  <a:srgbClr val="333333"/>
                </a:solidFill>
                <a:latin typeface="Lato" panose="020F0502020204030203" pitchFamily="34" charset="0"/>
              </a:rPr>
              <a:t>Virtual (anytime)</a:t>
            </a:r>
          </a:p>
          <a:p>
            <a:pPr marL="573088" lvl="1" indent="-231775">
              <a:buFont typeface="Lato" panose="020F0502020204030203" pitchFamily="34" charset="0"/>
              <a:buChar char="–"/>
            </a:pPr>
            <a:r>
              <a:rPr lang="en-US" sz="1400" dirty="0">
                <a:solidFill>
                  <a:srgbClr val="333333"/>
                </a:solidFill>
                <a:latin typeface="Lato" panose="020F0502020204030203" pitchFamily="34" charset="0"/>
              </a:rPr>
              <a:t>Paper (scheduled location)</a:t>
            </a:r>
          </a:p>
          <a:p>
            <a:pPr indent="-115887"/>
            <a:endParaRPr lang="en-US" sz="1400" dirty="0">
              <a:solidFill>
                <a:srgbClr val="333333"/>
              </a:solidFill>
              <a:latin typeface="Lato" panose="020F0502020204030203" pitchFamily="34" charset="0"/>
            </a:endParaRPr>
          </a:p>
          <a:p>
            <a:pPr marL="285750" indent="-285750">
              <a:buFont typeface="Arial" panose="020B0604020202020204" pitchFamily="34" charset="0"/>
              <a:buChar char="•"/>
            </a:pPr>
            <a:r>
              <a:rPr lang="en-US" sz="1600" dirty="0">
                <a:solidFill>
                  <a:srgbClr val="333333"/>
                </a:solidFill>
                <a:latin typeface="Lato" panose="020F0502020204030203" pitchFamily="34" charset="0"/>
              </a:rPr>
              <a:t>Cost: $80.00</a:t>
            </a:r>
          </a:p>
        </p:txBody>
      </p:sp>
    </p:spTree>
    <p:extLst>
      <p:ext uri="{BB962C8B-B14F-4D97-AF65-F5344CB8AC3E}">
        <p14:creationId xmlns:p14="http://schemas.microsoft.com/office/powerpoint/2010/main" val="1062238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ertificationProcessGraphics_Approved_CSEP">
            <a:extLst>
              <a:ext uri="{FF2B5EF4-FFF2-40B4-BE49-F238E27FC236}">
                <a16:creationId xmlns:a16="http://schemas.microsoft.com/office/drawing/2014/main" id="{41DA338B-4E3F-332A-E0D5-F8E810D75F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33" r="6916"/>
          <a:stretch/>
        </p:blipFill>
        <p:spPr bwMode="auto">
          <a:xfrm>
            <a:off x="244107" y="1770515"/>
            <a:ext cx="7639788" cy="43148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a:t>CSEP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42</a:t>
            </a:fld>
            <a:endParaRPr lang="en-US"/>
          </a:p>
        </p:txBody>
      </p:sp>
      <p:sp>
        <p:nvSpPr>
          <p:cNvPr id="3" name="Rectangle 2">
            <a:extLst>
              <a:ext uri="{FF2B5EF4-FFF2-40B4-BE49-F238E27FC236}">
                <a16:creationId xmlns:a16="http://schemas.microsoft.com/office/drawing/2014/main" id="{9B596B91-7463-33B9-B0A8-09ED8B7A0F54}"/>
              </a:ext>
            </a:extLst>
          </p:cNvPr>
          <p:cNvSpPr/>
          <p:nvPr/>
        </p:nvSpPr>
        <p:spPr>
          <a:xfrm>
            <a:off x="333829" y="4463142"/>
            <a:ext cx="5863771" cy="1364343"/>
          </a:xfrm>
          <a:prstGeom prst="rect">
            <a:avLst/>
          </a:prstGeom>
          <a:noFill/>
          <a:ln w="5715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665DAB4-C637-1018-9F11-F420BA30CCFD}"/>
              </a:ext>
            </a:extLst>
          </p:cNvPr>
          <p:cNvSpPr/>
          <p:nvPr/>
        </p:nvSpPr>
        <p:spPr>
          <a:xfrm>
            <a:off x="8128000" y="1690688"/>
            <a:ext cx="3657600" cy="3178628"/>
          </a:xfrm>
          <a:prstGeom prst="rect">
            <a:avLst/>
          </a:prstGeom>
          <a:solidFill>
            <a:schemeClr val="bg1">
              <a:lumMod val="95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b="1" dirty="0">
              <a:solidFill>
                <a:srgbClr val="660033"/>
              </a:solidFill>
            </a:endParaRPr>
          </a:p>
          <a:p>
            <a:pPr algn="ctr"/>
            <a:r>
              <a:rPr lang="en-US" sz="2400" b="1" u="sng" dirty="0">
                <a:solidFill>
                  <a:srgbClr val="660033"/>
                </a:solidFill>
              </a:rPr>
              <a:t>Academic Equivalency</a:t>
            </a:r>
          </a:p>
          <a:p>
            <a:pPr algn="ctr"/>
            <a:endParaRPr lang="en-US" sz="2400" dirty="0">
              <a:solidFill>
                <a:srgbClr val="660033"/>
              </a:solidFill>
            </a:endParaRPr>
          </a:p>
          <a:p>
            <a:pPr marL="285750" indent="-285750">
              <a:buFont typeface="Arial" panose="020B0604020202020204" pitchFamily="34" charset="0"/>
              <a:buChar char="•"/>
            </a:pPr>
            <a:r>
              <a:rPr lang="en-US" sz="1400" b="0" i="0" dirty="0">
                <a:solidFill>
                  <a:srgbClr val="333333"/>
                </a:solidFill>
                <a:effectLst/>
                <a:latin typeface="Lato" panose="020F0502020204030203" pitchFamily="34" charset="0"/>
              </a:rPr>
              <a:t>Signed agreement between INCOSE and a university</a:t>
            </a:r>
          </a:p>
          <a:p>
            <a:pPr marL="285750" indent="-285750">
              <a:buFont typeface="Arial" panose="020B0604020202020204" pitchFamily="34" charset="0"/>
              <a:buChar char="•"/>
            </a:pPr>
            <a:endParaRPr lang="en-US" sz="1400" dirty="0">
              <a:solidFill>
                <a:srgbClr val="333333"/>
              </a:solidFill>
              <a:latin typeface="Lato" panose="020F0502020204030203" pitchFamily="34" charset="0"/>
            </a:endParaRPr>
          </a:p>
          <a:p>
            <a:pPr marL="285750" indent="-285750">
              <a:buFont typeface="Arial" panose="020B0604020202020204" pitchFamily="34" charset="0"/>
              <a:buChar char="•"/>
            </a:pPr>
            <a:r>
              <a:rPr lang="en-US" sz="1400" dirty="0">
                <a:solidFill>
                  <a:srgbClr val="333333"/>
                </a:solidFill>
                <a:latin typeface="Lato" panose="020F0502020204030203" pitchFamily="34" charset="0"/>
              </a:rPr>
              <a:t>If a student successfully passes an approved credit course based on the INCOSE SE Handbook, INCOSE will waive the knowledge exam.</a:t>
            </a:r>
            <a:endParaRPr lang="en-US" sz="1200" dirty="0">
              <a:solidFill>
                <a:schemeClr val="tx1"/>
              </a:solidFill>
              <a:latin typeface="Lato" panose="020F0502020204030203" pitchFamily="34" charset="0"/>
            </a:endParaRPr>
          </a:p>
          <a:p>
            <a:pPr indent="-115887"/>
            <a:endParaRPr lang="en-US" sz="1200" dirty="0">
              <a:solidFill>
                <a:schemeClr val="tx1"/>
              </a:solidFill>
              <a:latin typeface="Lato" panose="020F0502020204030203" pitchFamily="34" charset="0"/>
            </a:endParaRPr>
          </a:p>
          <a:p>
            <a:pPr marL="285750" indent="-285750">
              <a:buFont typeface="Arial" panose="020B0604020202020204" pitchFamily="34" charset="0"/>
              <a:buChar char="•"/>
            </a:pPr>
            <a:r>
              <a:rPr lang="en-US" sz="1400" dirty="0">
                <a:solidFill>
                  <a:srgbClr val="333333"/>
                </a:solidFill>
                <a:latin typeface="Lato" panose="020F0502020204030203" pitchFamily="34" charset="0"/>
              </a:rPr>
              <a:t>Must have a signed agreement in place before taking the course.</a:t>
            </a:r>
          </a:p>
          <a:p>
            <a:pPr indent="-115887"/>
            <a:endParaRPr lang="en-US" sz="1400" dirty="0">
              <a:solidFill>
                <a:srgbClr val="333333"/>
              </a:solidFill>
              <a:latin typeface="Lato" panose="020F0502020204030203" pitchFamily="34" charset="0"/>
            </a:endParaRPr>
          </a:p>
        </p:txBody>
      </p:sp>
      <p:sp>
        <p:nvSpPr>
          <p:cNvPr id="6" name="TextBox 5">
            <a:extLst>
              <a:ext uri="{FF2B5EF4-FFF2-40B4-BE49-F238E27FC236}">
                <a16:creationId xmlns:a16="http://schemas.microsoft.com/office/drawing/2014/main" id="{6FA72A00-E1D8-8BCA-AFD1-F1A568BFEBE2}"/>
              </a:ext>
            </a:extLst>
          </p:cNvPr>
          <p:cNvSpPr txBox="1"/>
          <p:nvPr/>
        </p:nvSpPr>
        <p:spPr>
          <a:xfrm>
            <a:off x="7077199" y="5384969"/>
            <a:ext cx="2101601" cy="1384995"/>
          </a:xfrm>
          <a:prstGeom prst="rect">
            <a:avLst/>
          </a:prstGeom>
          <a:noFill/>
        </p:spPr>
        <p:txBody>
          <a:bodyPr wrap="none" rtlCol="0">
            <a:spAutoFit/>
          </a:bodyPr>
          <a:lstStyle/>
          <a:p>
            <a:r>
              <a:rPr lang="en-US" sz="1200" dirty="0"/>
              <a:t>Colorado State University</a:t>
            </a:r>
          </a:p>
          <a:p>
            <a:r>
              <a:rPr lang="en-US" sz="1200" dirty="0"/>
              <a:t>Cornell University</a:t>
            </a:r>
          </a:p>
          <a:p>
            <a:r>
              <a:rPr lang="en-US" sz="1200" dirty="0"/>
              <a:t>Drexel University</a:t>
            </a:r>
          </a:p>
          <a:p>
            <a:r>
              <a:rPr lang="en-US" sz="1200" dirty="0"/>
              <a:t>George Mason University</a:t>
            </a:r>
          </a:p>
          <a:p>
            <a:r>
              <a:rPr lang="en-US" sz="1200" dirty="0"/>
              <a:t>Missouri S&amp;T University</a:t>
            </a:r>
          </a:p>
          <a:p>
            <a:r>
              <a:rPr lang="en-US" sz="1200" dirty="0"/>
              <a:t>Naval Postgraduate School</a:t>
            </a:r>
          </a:p>
          <a:p>
            <a:r>
              <a:rPr lang="en-US" sz="1200" dirty="0"/>
              <a:t>Southern Methodist University</a:t>
            </a:r>
          </a:p>
        </p:txBody>
      </p:sp>
      <p:sp>
        <p:nvSpPr>
          <p:cNvPr id="8" name="TextBox 7">
            <a:extLst>
              <a:ext uri="{FF2B5EF4-FFF2-40B4-BE49-F238E27FC236}">
                <a16:creationId xmlns:a16="http://schemas.microsoft.com/office/drawing/2014/main" id="{78C12471-55A6-9D0B-A2CB-FEE4ACACF90B}"/>
              </a:ext>
            </a:extLst>
          </p:cNvPr>
          <p:cNvSpPr txBox="1"/>
          <p:nvPr/>
        </p:nvSpPr>
        <p:spPr>
          <a:xfrm>
            <a:off x="9279028" y="5384969"/>
            <a:ext cx="2731453" cy="1384995"/>
          </a:xfrm>
          <a:prstGeom prst="rect">
            <a:avLst/>
          </a:prstGeom>
          <a:noFill/>
        </p:spPr>
        <p:txBody>
          <a:bodyPr wrap="none" rtlCol="0">
            <a:spAutoFit/>
          </a:bodyPr>
          <a:lstStyle/>
          <a:p>
            <a:r>
              <a:rPr lang="en-US" sz="1200" dirty="0"/>
              <a:t>University of Alabama in Huntsville</a:t>
            </a:r>
          </a:p>
          <a:p>
            <a:r>
              <a:rPr lang="en-US" sz="1200" dirty="0"/>
              <a:t>University of Detroit Mercy</a:t>
            </a:r>
          </a:p>
          <a:p>
            <a:r>
              <a:rPr lang="en-US" sz="1200" dirty="0"/>
              <a:t>University of Maryland Baltimore County</a:t>
            </a:r>
          </a:p>
          <a:p>
            <a:r>
              <a:rPr lang="en-US" sz="1200" dirty="0"/>
              <a:t>University of Maryland Global Campus</a:t>
            </a:r>
          </a:p>
          <a:p>
            <a:r>
              <a:rPr lang="en-US" sz="1200" dirty="0"/>
              <a:t>University of Michigan</a:t>
            </a:r>
          </a:p>
          <a:p>
            <a:r>
              <a:rPr lang="en-US" sz="1200" dirty="0"/>
              <a:t>University of New South Wales</a:t>
            </a:r>
          </a:p>
          <a:p>
            <a:r>
              <a:rPr lang="en-US" sz="1200" dirty="0"/>
              <a:t>Worcester Polytechnic Institute</a:t>
            </a:r>
          </a:p>
        </p:txBody>
      </p:sp>
    </p:spTree>
    <p:extLst>
      <p:ext uri="{BB962C8B-B14F-4D97-AF65-F5344CB8AC3E}">
        <p14:creationId xmlns:p14="http://schemas.microsoft.com/office/powerpoint/2010/main" val="1715472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62655" y="365125"/>
            <a:ext cx="8805543" cy="1325563"/>
          </a:xfrm>
        </p:spPr>
        <p:txBody>
          <a:bodyPr/>
          <a:lstStyle/>
          <a:p>
            <a:r>
              <a:rPr lang="en-US" dirty="0"/>
              <a:t>Questions?</a:t>
            </a:r>
          </a:p>
        </p:txBody>
      </p:sp>
      <p:sp>
        <p:nvSpPr>
          <p:cNvPr id="4" name="Slide Number Placeholder 3"/>
          <p:cNvSpPr>
            <a:spLocks noGrp="1"/>
          </p:cNvSpPr>
          <p:nvPr>
            <p:ph type="sldNum" sz="quarter" idx="12"/>
          </p:nvPr>
        </p:nvSpPr>
        <p:spPr/>
        <p:txBody>
          <a:bodyPr/>
          <a:lstStyle/>
          <a:p>
            <a:fld id="{8773574F-BB2D-4D11-BCC3-14202D29839B}" type="slidenum">
              <a:rPr lang="en-US" smtClean="0"/>
              <a:t>43</a:t>
            </a:fld>
            <a:endParaRPr lang="en-US"/>
          </a:p>
        </p:txBody>
      </p:sp>
      <p:pic>
        <p:nvPicPr>
          <p:cNvPr id="1026" name="Picture 2" descr="ASEP">
            <a:extLst>
              <a:ext uri="{FF2B5EF4-FFF2-40B4-BE49-F238E27FC236}">
                <a16:creationId xmlns:a16="http://schemas.microsoft.com/office/drawing/2014/main" id="{0640001F-4C18-9778-B78F-26F3B2C1D8FF}"/>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6697" y="2440073"/>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SEP">
            <a:extLst>
              <a:ext uri="{FF2B5EF4-FFF2-40B4-BE49-F238E27FC236}">
                <a16:creationId xmlns:a16="http://schemas.microsoft.com/office/drawing/2014/main" id="{6B434CF1-AC7E-4FDC-03D8-FE3EC90C8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97" y="3870566"/>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SEP">
            <a:extLst>
              <a:ext uri="{FF2B5EF4-FFF2-40B4-BE49-F238E27FC236}">
                <a16:creationId xmlns:a16="http://schemas.microsoft.com/office/drawing/2014/main" id="{B94FBE3B-88B9-362F-98E0-4E2326D9E29B}"/>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6697" y="5301059"/>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What is a good question? | Dragonfly Training">
            <a:extLst>
              <a:ext uri="{FF2B5EF4-FFF2-40B4-BE49-F238E27FC236}">
                <a16:creationId xmlns:a16="http://schemas.microsoft.com/office/drawing/2014/main" id="{1B1160A8-A900-8877-B5F2-A5E2360410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1935" y="2172392"/>
            <a:ext cx="3060008" cy="306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195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44</a:t>
            </a:fld>
            <a:endParaRPr lang="en-US"/>
          </a:p>
        </p:txBody>
      </p:sp>
      <p:pic>
        <p:nvPicPr>
          <p:cNvPr id="3" name="Picture 2" descr="CertificationProcessGraphics_Approved_ESEP">
            <a:extLst>
              <a:ext uri="{FF2B5EF4-FFF2-40B4-BE49-F238E27FC236}">
                <a16:creationId xmlns:a16="http://schemas.microsoft.com/office/drawing/2014/main" id="{684CE4F4-A87D-A54B-286C-F64208B6B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909763"/>
            <a:ext cx="9525000" cy="387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041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rtificationProcessGraphics_Approved_ESEP">
            <a:extLst>
              <a:ext uri="{FF2B5EF4-FFF2-40B4-BE49-F238E27FC236}">
                <a16:creationId xmlns:a16="http://schemas.microsoft.com/office/drawing/2014/main" id="{0C4D92AF-3079-1E3A-EC93-A5794F9CD9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24" r="6571"/>
          <a:stretch/>
        </p:blipFill>
        <p:spPr bwMode="auto">
          <a:xfrm>
            <a:off x="123370" y="1857829"/>
            <a:ext cx="8258629" cy="387667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a:t>ESEP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45</a:t>
            </a:fld>
            <a:endParaRPr lang="en-US"/>
          </a:p>
        </p:txBody>
      </p:sp>
      <p:sp>
        <p:nvSpPr>
          <p:cNvPr id="2" name="Rectangle 1">
            <a:extLst>
              <a:ext uri="{FF2B5EF4-FFF2-40B4-BE49-F238E27FC236}">
                <a16:creationId xmlns:a16="http://schemas.microsoft.com/office/drawing/2014/main" id="{2458E60F-1ACC-7A7D-EAFB-C381DF41AF27}"/>
              </a:ext>
            </a:extLst>
          </p:cNvPr>
          <p:cNvSpPr/>
          <p:nvPr/>
        </p:nvSpPr>
        <p:spPr>
          <a:xfrm>
            <a:off x="8614379" y="1942193"/>
            <a:ext cx="3323771" cy="3933371"/>
          </a:xfrm>
          <a:prstGeom prst="rect">
            <a:avLst/>
          </a:prstGeom>
          <a:solidFill>
            <a:schemeClr val="bg1">
              <a:lumMod val="95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b="1" dirty="0">
              <a:solidFill>
                <a:srgbClr val="660033"/>
              </a:solidFill>
            </a:endParaRPr>
          </a:p>
          <a:p>
            <a:pPr algn="ctr"/>
            <a:r>
              <a:rPr lang="en-US" sz="2400" b="1" dirty="0">
                <a:solidFill>
                  <a:srgbClr val="660033"/>
                </a:solidFill>
              </a:rPr>
              <a:t>INCOSE Annual </a:t>
            </a:r>
            <a:r>
              <a:rPr lang="en-US" sz="2400" b="1" u="sng" dirty="0">
                <a:solidFill>
                  <a:srgbClr val="660033"/>
                </a:solidFill>
              </a:rPr>
              <a:t>Memberships</a:t>
            </a:r>
          </a:p>
          <a:p>
            <a:pPr algn="ctr"/>
            <a:endParaRPr lang="en-US" sz="2400" dirty="0">
              <a:solidFill>
                <a:srgbClr val="660033"/>
              </a:solidFill>
            </a:endParaRPr>
          </a:p>
          <a:p>
            <a:pPr algn="ctr"/>
            <a:r>
              <a:rPr lang="en-US" sz="2000" dirty="0">
                <a:solidFill>
                  <a:schemeClr val="tx1"/>
                </a:solidFill>
              </a:rPr>
              <a:t>Individual	$160.00</a:t>
            </a:r>
          </a:p>
          <a:p>
            <a:pPr algn="ctr"/>
            <a:r>
              <a:rPr lang="en-US" sz="2000" dirty="0">
                <a:solidFill>
                  <a:schemeClr val="tx1"/>
                </a:solidFill>
              </a:rPr>
              <a:t>Senior		  $90.00</a:t>
            </a:r>
          </a:p>
          <a:p>
            <a:pPr algn="ctr"/>
            <a:r>
              <a:rPr lang="en-US" sz="2000" dirty="0">
                <a:solidFill>
                  <a:schemeClr val="tx1"/>
                </a:solidFill>
              </a:rPr>
              <a:t>Student		  $50.00</a:t>
            </a:r>
            <a:endParaRPr lang="en-US" dirty="0">
              <a:solidFill>
                <a:schemeClr val="tx1"/>
              </a:solidFill>
            </a:endParaRPr>
          </a:p>
        </p:txBody>
      </p:sp>
      <p:sp>
        <p:nvSpPr>
          <p:cNvPr id="3" name="Rectangle 2">
            <a:extLst>
              <a:ext uri="{FF2B5EF4-FFF2-40B4-BE49-F238E27FC236}">
                <a16:creationId xmlns:a16="http://schemas.microsoft.com/office/drawing/2014/main" id="{9B596B91-7463-33B9-B0A8-09ED8B7A0F54}"/>
              </a:ext>
            </a:extLst>
          </p:cNvPr>
          <p:cNvSpPr/>
          <p:nvPr/>
        </p:nvSpPr>
        <p:spPr>
          <a:xfrm>
            <a:off x="217715" y="3526971"/>
            <a:ext cx="1270000" cy="1233715"/>
          </a:xfrm>
          <a:prstGeom prst="rect">
            <a:avLst/>
          </a:prstGeom>
          <a:noFill/>
          <a:ln w="5715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960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rtificationProcessGraphics_Approved_ESEP">
            <a:extLst>
              <a:ext uri="{FF2B5EF4-FFF2-40B4-BE49-F238E27FC236}">
                <a16:creationId xmlns:a16="http://schemas.microsoft.com/office/drawing/2014/main" id="{0C4D92AF-3079-1E3A-EC93-A5794F9CD9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24" r="6571"/>
          <a:stretch/>
        </p:blipFill>
        <p:spPr bwMode="auto">
          <a:xfrm>
            <a:off x="123370" y="1857829"/>
            <a:ext cx="8258629" cy="387667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a:t>ESEP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46</a:t>
            </a:fld>
            <a:endParaRPr lang="en-US"/>
          </a:p>
        </p:txBody>
      </p:sp>
      <p:sp>
        <p:nvSpPr>
          <p:cNvPr id="3" name="Rectangle 2">
            <a:extLst>
              <a:ext uri="{FF2B5EF4-FFF2-40B4-BE49-F238E27FC236}">
                <a16:creationId xmlns:a16="http://schemas.microsoft.com/office/drawing/2014/main" id="{9B596B91-7463-33B9-B0A8-09ED8B7A0F54}"/>
              </a:ext>
            </a:extLst>
          </p:cNvPr>
          <p:cNvSpPr/>
          <p:nvPr/>
        </p:nvSpPr>
        <p:spPr>
          <a:xfrm>
            <a:off x="1574801" y="3526971"/>
            <a:ext cx="1211942" cy="1233715"/>
          </a:xfrm>
          <a:prstGeom prst="rect">
            <a:avLst/>
          </a:prstGeom>
          <a:noFill/>
          <a:ln w="5715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9B11978-64E3-3C6D-56B8-7AD601FA6D41}"/>
              </a:ext>
            </a:extLst>
          </p:cNvPr>
          <p:cNvPicPr>
            <a:picLocks noChangeAspect="1"/>
          </p:cNvPicPr>
          <p:nvPr/>
        </p:nvPicPr>
        <p:blipFill>
          <a:blip r:embed="rId3"/>
          <a:stretch>
            <a:fillRect/>
          </a:stretch>
        </p:blipFill>
        <p:spPr>
          <a:xfrm>
            <a:off x="8294057" y="1427685"/>
            <a:ext cx="3774573" cy="4898798"/>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03912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47</a:t>
            </a:fld>
            <a:endParaRPr lang="en-US"/>
          </a:p>
        </p:txBody>
      </p:sp>
      <p:pic>
        <p:nvPicPr>
          <p:cNvPr id="8" name="Picture 7">
            <a:extLst>
              <a:ext uri="{FF2B5EF4-FFF2-40B4-BE49-F238E27FC236}">
                <a16:creationId xmlns:a16="http://schemas.microsoft.com/office/drawing/2014/main" id="{4659D84B-F8A0-E7E1-D966-021D6B7A8343}"/>
              </a:ext>
            </a:extLst>
          </p:cNvPr>
          <p:cNvPicPr>
            <a:picLocks noChangeAspect="1"/>
          </p:cNvPicPr>
          <p:nvPr/>
        </p:nvPicPr>
        <p:blipFill>
          <a:blip r:embed="rId2"/>
          <a:stretch>
            <a:fillRect/>
          </a:stretch>
        </p:blipFill>
        <p:spPr>
          <a:xfrm>
            <a:off x="7997371" y="1427685"/>
            <a:ext cx="4071259" cy="5298214"/>
          </a:xfrm>
          <a:prstGeom prst="rect">
            <a:avLst/>
          </a:prstGeom>
          <a:ln w="12700">
            <a:solidFill>
              <a:schemeClr val="tx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20C55E53-46B5-90F3-E0D6-FDB9EA317F46}"/>
              </a:ext>
            </a:extLst>
          </p:cNvPr>
          <p:cNvPicPr>
            <a:picLocks noChangeAspect="1"/>
          </p:cNvPicPr>
          <p:nvPr/>
        </p:nvPicPr>
        <p:blipFill>
          <a:blip r:embed="rId3"/>
          <a:stretch>
            <a:fillRect/>
          </a:stretch>
        </p:blipFill>
        <p:spPr>
          <a:xfrm>
            <a:off x="261208" y="2969173"/>
            <a:ext cx="7315249" cy="2320608"/>
          </a:xfrm>
          <a:prstGeom prst="rect">
            <a:avLst/>
          </a:prstGeom>
        </p:spPr>
      </p:pic>
      <p:sp>
        <p:nvSpPr>
          <p:cNvPr id="11" name="TextBox 10">
            <a:extLst>
              <a:ext uri="{FF2B5EF4-FFF2-40B4-BE49-F238E27FC236}">
                <a16:creationId xmlns:a16="http://schemas.microsoft.com/office/drawing/2014/main" id="{7D7DEAAA-C90E-391A-C048-B63C0D789813}"/>
              </a:ext>
            </a:extLst>
          </p:cNvPr>
          <p:cNvSpPr txBox="1"/>
          <p:nvPr/>
        </p:nvSpPr>
        <p:spPr>
          <a:xfrm>
            <a:off x="3553257" y="1969030"/>
            <a:ext cx="3924344" cy="369332"/>
          </a:xfrm>
          <a:prstGeom prst="rect">
            <a:avLst/>
          </a:prstGeom>
          <a:noFill/>
        </p:spPr>
        <p:txBody>
          <a:bodyPr wrap="none" rtlCol="0">
            <a:spAutoFit/>
          </a:bodyPr>
          <a:lstStyle/>
          <a:p>
            <a:r>
              <a:rPr lang="en-US" dirty="0">
                <a:solidFill>
                  <a:srgbClr val="660033"/>
                </a:solidFill>
              </a:rPr>
              <a:t>Must provide transcripts for all degrees.</a:t>
            </a:r>
          </a:p>
        </p:txBody>
      </p:sp>
      <p:cxnSp>
        <p:nvCxnSpPr>
          <p:cNvPr id="12" name="Straight Arrow Connector 11">
            <a:extLst>
              <a:ext uri="{FF2B5EF4-FFF2-40B4-BE49-F238E27FC236}">
                <a16:creationId xmlns:a16="http://schemas.microsoft.com/office/drawing/2014/main" id="{677FC413-3FE7-002F-1D5C-0F233FDD6143}"/>
              </a:ext>
            </a:extLst>
          </p:cNvPr>
          <p:cNvCxnSpPr>
            <a:cxnSpLocks/>
            <a:stCxn id="11" idx="3"/>
          </p:cNvCxnSpPr>
          <p:nvPr/>
        </p:nvCxnSpPr>
        <p:spPr>
          <a:xfrm>
            <a:off x="7477601" y="2153696"/>
            <a:ext cx="618627" cy="367770"/>
          </a:xfrm>
          <a:prstGeom prst="straightConnector1">
            <a:avLst/>
          </a:prstGeom>
          <a:ln w="19050">
            <a:solidFill>
              <a:srgbClr val="6600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329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48</a:t>
            </a:fld>
            <a:endParaRPr lang="en-US"/>
          </a:p>
        </p:txBody>
      </p:sp>
      <p:sp>
        <p:nvSpPr>
          <p:cNvPr id="2" name="TextBox 1">
            <a:extLst>
              <a:ext uri="{FF2B5EF4-FFF2-40B4-BE49-F238E27FC236}">
                <a16:creationId xmlns:a16="http://schemas.microsoft.com/office/drawing/2014/main" id="{ED8B3CF5-2DEA-36EB-87D8-7DBB0C1E3776}"/>
              </a:ext>
            </a:extLst>
          </p:cNvPr>
          <p:cNvSpPr txBox="1"/>
          <p:nvPr/>
        </p:nvSpPr>
        <p:spPr>
          <a:xfrm>
            <a:off x="1843314" y="2091980"/>
            <a:ext cx="4160883" cy="3570208"/>
          </a:xfrm>
          <a:prstGeom prst="rect">
            <a:avLst/>
          </a:prstGeom>
          <a:noFill/>
        </p:spPr>
        <p:txBody>
          <a:bodyPr wrap="none" rtlCol="0">
            <a:spAutoFit/>
          </a:bodyPr>
          <a:lstStyle/>
          <a:p>
            <a:r>
              <a:rPr lang="en-US" u="sng" dirty="0"/>
              <a:t>Functional Areas</a:t>
            </a:r>
          </a:p>
          <a:p>
            <a:pPr marL="285750" indent="-285750">
              <a:buFont typeface="Arial" panose="020B0604020202020204" pitchFamily="34" charset="0"/>
              <a:buChar char="•"/>
            </a:pPr>
            <a:r>
              <a:rPr lang="en-US" sz="1600" dirty="0"/>
              <a:t>Requirements Engineering</a:t>
            </a:r>
          </a:p>
          <a:p>
            <a:pPr marL="285750" indent="-285750">
              <a:buFont typeface="Arial" panose="020B0604020202020204" pitchFamily="34" charset="0"/>
              <a:buChar char="•"/>
            </a:pPr>
            <a:r>
              <a:rPr lang="en-US" sz="1600" dirty="0"/>
              <a:t>System and Decision Analysis</a:t>
            </a:r>
          </a:p>
          <a:p>
            <a:pPr marL="285750" indent="-285750">
              <a:buFont typeface="Arial" panose="020B0604020202020204" pitchFamily="34" charset="0"/>
              <a:buChar char="•"/>
            </a:pPr>
            <a:r>
              <a:rPr lang="en-US" sz="1600" dirty="0"/>
              <a:t>Architecture/Design Development</a:t>
            </a:r>
          </a:p>
          <a:p>
            <a:pPr marL="285750" indent="-285750">
              <a:buFont typeface="Arial" panose="020B0604020202020204" pitchFamily="34" charset="0"/>
              <a:buChar char="•"/>
            </a:pPr>
            <a:r>
              <a:rPr lang="en-US" sz="1600" dirty="0"/>
              <a:t>Systems Integration</a:t>
            </a:r>
          </a:p>
          <a:p>
            <a:pPr marL="285750" indent="-285750">
              <a:buFont typeface="Arial" panose="020B0604020202020204" pitchFamily="34" charset="0"/>
              <a:buChar char="•"/>
            </a:pPr>
            <a:r>
              <a:rPr lang="en-US" sz="1600" dirty="0"/>
              <a:t>Verification and Validation</a:t>
            </a:r>
          </a:p>
          <a:p>
            <a:pPr marL="285750" indent="-285750">
              <a:buFont typeface="Arial" panose="020B0604020202020204" pitchFamily="34" charset="0"/>
              <a:buChar char="•"/>
            </a:pPr>
            <a:r>
              <a:rPr lang="en-US" sz="1600" dirty="0"/>
              <a:t>System Operation and Maintenance</a:t>
            </a:r>
          </a:p>
          <a:p>
            <a:pPr marL="285750" indent="-285750">
              <a:buFont typeface="Arial" panose="020B0604020202020204" pitchFamily="34" charset="0"/>
              <a:buChar char="•"/>
            </a:pPr>
            <a:r>
              <a:rPr lang="en-US" sz="1600" dirty="0"/>
              <a:t>Technical Planning</a:t>
            </a:r>
          </a:p>
          <a:p>
            <a:pPr marL="285750" indent="-285750">
              <a:buFont typeface="Arial" panose="020B0604020202020204" pitchFamily="34" charset="0"/>
              <a:buChar char="•"/>
            </a:pPr>
            <a:r>
              <a:rPr lang="en-US" sz="1600" dirty="0"/>
              <a:t>Technical Monitoring and Control</a:t>
            </a:r>
          </a:p>
          <a:p>
            <a:pPr marL="285750" indent="-285750">
              <a:buFont typeface="Arial" panose="020B0604020202020204" pitchFamily="34" charset="0"/>
              <a:buChar char="•"/>
            </a:pPr>
            <a:r>
              <a:rPr lang="en-US" sz="1600" dirty="0"/>
              <a:t>Acquisition and Supply</a:t>
            </a:r>
          </a:p>
          <a:p>
            <a:pPr marL="285750" indent="-285750">
              <a:buFont typeface="Arial" panose="020B0604020202020204" pitchFamily="34" charset="0"/>
              <a:buChar char="•"/>
            </a:pPr>
            <a:r>
              <a:rPr lang="en-US" sz="1600" dirty="0"/>
              <a:t>Information and Configuration Management</a:t>
            </a:r>
          </a:p>
          <a:p>
            <a:pPr marL="285750" indent="-285750">
              <a:buFont typeface="Arial" panose="020B0604020202020204" pitchFamily="34" charset="0"/>
              <a:buChar char="•"/>
            </a:pPr>
            <a:r>
              <a:rPr lang="en-US" sz="1600" dirty="0"/>
              <a:t>Specialty Engineering</a:t>
            </a:r>
          </a:p>
          <a:p>
            <a:pPr marL="285750" indent="-285750">
              <a:buFont typeface="Arial" panose="020B0604020202020204" pitchFamily="34" charset="0"/>
              <a:buChar char="•"/>
            </a:pPr>
            <a:r>
              <a:rPr lang="en-US" sz="1600" dirty="0"/>
              <a:t>Organization Project Enabling Activities</a:t>
            </a:r>
          </a:p>
          <a:p>
            <a:pPr marL="285750" indent="-285750">
              <a:buFont typeface="Arial" panose="020B0604020202020204" pitchFamily="34" charset="0"/>
              <a:buChar char="•"/>
            </a:pPr>
            <a:r>
              <a:rPr lang="en-US" sz="1600" dirty="0"/>
              <a:t>Other</a:t>
            </a:r>
          </a:p>
        </p:txBody>
      </p:sp>
      <p:pic>
        <p:nvPicPr>
          <p:cNvPr id="6" name="Picture 5">
            <a:extLst>
              <a:ext uri="{FF2B5EF4-FFF2-40B4-BE49-F238E27FC236}">
                <a16:creationId xmlns:a16="http://schemas.microsoft.com/office/drawing/2014/main" id="{825371A0-C35A-5D48-2E22-6B4744C3BE8B}"/>
              </a:ext>
            </a:extLst>
          </p:cNvPr>
          <p:cNvPicPr>
            <a:picLocks noChangeAspect="1"/>
          </p:cNvPicPr>
          <p:nvPr/>
        </p:nvPicPr>
        <p:blipFill>
          <a:blip r:embed="rId2"/>
          <a:stretch>
            <a:fillRect/>
          </a:stretch>
        </p:blipFill>
        <p:spPr>
          <a:xfrm>
            <a:off x="8001158" y="1427685"/>
            <a:ext cx="4052958" cy="5298215"/>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45663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ESEP Certification Application</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49</a:t>
            </a:fld>
            <a:endParaRPr lang="en-US"/>
          </a:p>
        </p:txBody>
      </p:sp>
      <p:sp>
        <p:nvSpPr>
          <p:cNvPr id="5" name="TextBox 4">
            <a:extLst>
              <a:ext uri="{FF2B5EF4-FFF2-40B4-BE49-F238E27FC236}">
                <a16:creationId xmlns:a16="http://schemas.microsoft.com/office/drawing/2014/main" id="{012FA295-B6C9-986B-EA35-54239501CBCC}"/>
              </a:ext>
            </a:extLst>
          </p:cNvPr>
          <p:cNvSpPr txBox="1"/>
          <p:nvPr/>
        </p:nvSpPr>
        <p:spPr>
          <a:xfrm>
            <a:off x="682172" y="1938440"/>
            <a:ext cx="5413828" cy="1138773"/>
          </a:xfrm>
          <a:prstGeom prst="rect">
            <a:avLst/>
          </a:prstGeom>
          <a:noFill/>
        </p:spPr>
        <p:txBody>
          <a:bodyPr wrap="square" rtlCol="0">
            <a:spAutoFit/>
          </a:bodyPr>
          <a:lstStyle/>
          <a:p>
            <a:r>
              <a:rPr lang="en-US" dirty="0"/>
              <a:t>You must record the number of months of experience recorded in each systems engineering area above.</a:t>
            </a:r>
          </a:p>
          <a:p>
            <a:endParaRPr lang="en-US" sz="1600" dirty="0"/>
          </a:p>
          <a:p>
            <a:r>
              <a:rPr lang="en-US" sz="1600" dirty="0"/>
              <a:t>Total number of months must be at least 240.</a:t>
            </a:r>
          </a:p>
        </p:txBody>
      </p:sp>
      <p:pic>
        <p:nvPicPr>
          <p:cNvPr id="3" name="Picture 2">
            <a:extLst>
              <a:ext uri="{FF2B5EF4-FFF2-40B4-BE49-F238E27FC236}">
                <a16:creationId xmlns:a16="http://schemas.microsoft.com/office/drawing/2014/main" id="{3AA27912-869B-FE1F-3FD0-3C0AA377376C}"/>
              </a:ext>
            </a:extLst>
          </p:cNvPr>
          <p:cNvPicPr>
            <a:picLocks noChangeAspect="1"/>
          </p:cNvPicPr>
          <p:nvPr/>
        </p:nvPicPr>
        <p:blipFill>
          <a:blip r:embed="rId2"/>
          <a:stretch>
            <a:fillRect/>
          </a:stretch>
        </p:blipFill>
        <p:spPr>
          <a:xfrm>
            <a:off x="8001158" y="1427685"/>
            <a:ext cx="4052958" cy="5296412"/>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2148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INCOSE Certification?</a:t>
            </a:r>
          </a:p>
        </p:txBody>
      </p:sp>
      <p:sp>
        <p:nvSpPr>
          <p:cNvPr id="4" name="Slide Number Placeholder 3"/>
          <p:cNvSpPr>
            <a:spLocks noGrp="1"/>
          </p:cNvSpPr>
          <p:nvPr>
            <p:ph type="sldNum" sz="quarter" idx="12"/>
          </p:nvPr>
        </p:nvSpPr>
        <p:spPr/>
        <p:txBody>
          <a:bodyPr/>
          <a:lstStyle/>
          <a:p>
            <a:fld id="{8773574F-BB2D-4D11-BCC3-14202D29839B}" type="slidenum">
              <a:rPr lang="en-US" smtClean="0"/>
              <a:t>5</a:t>
            </a:fld>
            <a:endParaRPr lang="en-US"/>
          </a:p>
        </p:txBody>
      </p:sp>
      <p:sp>
        <p:nvSpPr>
          <p:cNvPr id="3" name="TextBox 2">
            <a:extLst>
              <a:ext uri="{FF2B5EF4-FFF2-40B4-BE49-F238E27FC236}">
                <a16:creationId xmlns:a16="http://schemas.microsoft.com/office/drawing/2014/main" id="{8857B9C8-76CC-FF7B-FAE0-A70DA7936E2E}"/>
              </a:ext>
            </a:extLst>
          </p:cNvPr>
          <p:cNvSpPr txBox="1"/>
          <p:nvPr/>
        </p:nvSpPr>
        <p:spPr>
          <a:xfrm>
            <a:off x="1095828" y="2111829"/>
            <a:ext cx="10094685" cy="1200329"/>
          </a:xfrm>
          <a:prstGeom prst="rect">
            <a:avLst/>
          </a:prstGeom>
          <a:noFill/>
        </p:spPr>
        <p:txBody>
          <a:bodyPr wrap="square" rtlCol="0">
            <a:spAutoFit/>
          </a:bodyPr>
          <a:lstStyle/>
          <a:p>
            <a:pPr algn="ctr"/>
            <a:r>
              <a:rPr lang="en-US" sz="2400" b="0" i="0" dirty="0">
                <a:solidFill>
                  <a:srgbClr val="333333"/>
                </a:solidFill>
                <a:effectLst/>
                <a:latin typeface="Lato" panose="020F0502020204030203" pitchFamily="34" charset="0"/>
              </a:rPr>
              <a:t>“Systems Engineering Professional (SEP) certification </a:t>
            </a:r>
            <a:r>
              <a:rPr lang="en-US" sz="2400" b="1" i="0" u="sng" dirty="0">
                <a:solidFill>
                  <a:srgbClr val="0070C0"/>
                </a:solidFill>
                <a:effectLst/>
                <a:latin typeface="Lato" panose="020F0502020204030203" pitchFamily="34" charset="0"/>
              </a:rPr>
              <a:t>formally recognizes </a:t>
            </a:r>
            <a:r>
              <a:rPr lang="en-US" sz="2400" b="0" i="0" dirty="0">
                <a:solidFill>
                  <a:srgbClr val="333333"/>
                </a:solidFill>
                <a:effectLst/>
                <a:latin typeface="Lato" panose="020F0502020204030203" pitchFamily="34" charset="0"/>
              </a:rPr>
              <a:t>your progress through your career as you develop and apply </a:t>
            </a:r>
          </a:p>
          <a:p>
            <a:pPr algn="ctr"/>
            <a:r>
              <a:rPr lang="en-US" sz="2400" b="1" i="0" u="sng" dirty="0">
                <a:solidFill>
                  <a:srgbClr val="0070C0"/>
                </a:solidFill>
                <a:effectLst/>
                <a:latin typeface="Lato" panose="020F0502020204030203" pitchFamily="34" charset="0"/>
              </a:rPr>
              <a:t>systems engineering knowledge and practices</a:t>
            </a:r>
            <a:r>
              <a:rPr lang="en-US" sz="2400" b="0" i="0" dirty="0">
                <a:solidFill>
                  <a:srgbClr val="333333"/>
                </a:solidFill>
                <a:effectLst/>
                <a:latin typeface="Lato" panose="020F0502020204030203" pitchFamily="34" charset="0"/>
              </a:rPr>
              <a:t>.” </a:t>
            </a:r>
            <a:endParaRPr lang="en-US" sz="2400" dirty="0">
              <a:solidFill>
                <a:schemeClr val="tx2"/>
              </a:solidFill>
            </a:endParaRPr>
          </a:p>
        </p:txBody>
      </p:sp>
      <p:sp>
        <p:nvSpPr>
          <p:cNvPr id="5" name="TextBox 4">
            <a:extLst>
              <a:ext uri="{FF2B5EF4-FFF2-40B4-BE49-F238E27FC236}">
                <a16:creationId xmlns:a16="http://schemas.microsoft.com/office/drawing/2014/main" id="{AADFA17E-A658-0FE6-EE5A-CC972F253B13}"/>
              </a:ext>
            </a:extLst>
          </p:cNvPr>
          <p:cNvSpPr txBox="1"/>
          <p:nvPr/>
        </p:nvSpPr>
        <p:spPr>
          <a:xfrm>
            <a:off x="7046836" y="6537719"/>
            <a:ext cx="4412193" cy="307777"/>
          </a:xfrm>
          <a:prstGeom prst="rect">
            <a:avLst/>
          </a:prstGeom>
          <a:noFill/>
        </p:spPr>
        <p:txBody>
          <a:bodyPr wrap="square">
            <a:spAutoFit/>
          </a:bodyPr>
          <a:lstStyle/>
          <a:p>
            <a:r>
              <a:rPr lang="en-US" sz="1400" dirty="0"/>
              <a:t>https://www.incose.org/systems-engineering-certification</a:t>
            </a:r>
          </a:p>
        </p:txBody>
      </p:sp>
    </p:spTree>
    <p:extLst>
      <p:ext uri="{BB962C8B-B14F-4D97-AF65-F5344CB8AC3E}">
        <p14:creationId xmlns:p14="http://schemas.microsoft.com/office/powerpoint/2010/main" val="11382810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ESEP Certification Application</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50</a:t>
            </a:fld>
            <a:endParaRPr lang="en-US"/>
          </a:p>
        </p:txBody>
      </p:sp>
      <p:pic>
        <p:nvPicPr>
          <p:cNvPr id="3" name="Picture 2">
            <a:extLst>
              <a:ext uri="{FF2B5EF4-FFF2-40B4-BE49-F238E27FC236}">
                <a16:creationId xmlns:a16="http://schemas.microsoft.com/office/drawing/2014/main" id="{47C2F6FD-EE67-98FA-B797-2680E4DCF3C2}"/>
              </a:ext>
            </a:extLst>
          </p:cNvPr>
          <p:cNvPicPr>
            <a:picLocks noChangeAspect="1"/>
          </p:cNvPicPr>
          <p:nvPr/>
        </p:nvPicPr>
        <p:blipFill>
          <a:blip r:embed="rId2"/>
          <a:stretch>
            <a:fillRect/>
          </a:stretch>
        </p:blipFill>
        <p:spPr>
          <a:xfrm>
            <a:off x="7991476" y="1427685"/>
            <a:ext cx="4062640" cy="5296412"/>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25829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51</a:t>
            </a:fld>
            <a:endParaRPr lang="en-US"/>
          </a:p>
        </p:txBody>
      </p:sp>
      <p:pic>
        <p:nvPicPr>
          <p:cNvPr id="3" name="Picture 2" descr="CertificationProcessGraphics_Approved_ESEP">
            <a:extLst>
              <a:ext uri="{FF2B5EF4-FFF2-40B4-BE49-F238E27FC236}">
                <a16:creationId xmlns:a16="http://schemas.microsoft.com/office/drawing/2014/main" id="{B9808C64-BB55-FE49-93FD-A262876C9C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24" r="6571"/>
          <a:stretch/>
        </p:blipFill>
        <p:spPr bwMode="auto">
          <a:xfrm>
            <a:off x="123370" y="1857829"/>
            <a:ext cx="8258629" cy="3876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E8C959D-3E31-9610-B265-16289045222E}"/>
              </a:ext>
            </a:extLst>
          </p:cNvPr>
          <p:cNvSpPr/>
          <p:nvPr/>
        </p:nvSpPr>
        <p:spPr>
          <a:xfrm>
            <a:off x="2895601" y="3526971"/>
            <a:ext cx="1211942" cy="1233715"/>
          </a:xfrm>
          <a:prstGeom prst="rect">
            <a:avLst/>
          </a:prstGeom>
          <a:noFill/>
          <a:ln w="5715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723DA3B-0CE8-EDAF-5DB0-17A90287E9C5}"/>
              </a:ext>
            </a:extLst>
          </p:cNvPr>
          <p:cNvPicPr>
            <a:picLocks noChangeAspect="1"/>
          </p:cNvPicPr>
          <p:nvPr/>
        </p:nvPicPr>
        <p:blipFill rotWithShape="1">
          <a:blip r:embed="rId3"/>
          <a:srcRect l="2115" t="16500" r="1576" b="15624"/>
          <a:stretch/>
        </p:blipFill>
        <p:spPr>
          <a:xfrm>
            <a:off x="7957840" y="1477086"/>
            <a:ext cx="4093179" cy="1923144"/>
          </a:xfrm>
          <a:prstGeom prst="rect">
            <a:avLst/>
          </a:prstGeom>
        </p:spPr>
      </p:pic>
      <p:sp>
        <p:nvSpPr>
          <p:cNvPr id="8" name="TextBox 7">
            <a:extLst>
              <a:ext uri="{FF2B5EF4-FFF2-40B4-BE49-F238E27FC236}">
                <a16:creationId xmlns:a16="http://schemas.microsoft.com/office/drawing/2014/main" id="{841D4AD1-1B48-3A8F-FCB0-2897BF02506A}"/>
              </a:ext>
            </a:extLst>
          </p:cNvPr>
          <p:cNvSpPr txBox="1"/>
          <p:nvPr/>
        </p:nvSpPr>
        <p:spPr>
          <a:xfrm>
            <a:off x="8603727" y="2044699"/>
            <a:ext cx="651397" cy="276999"/>
          </a:xfrm>
          <a:prstGeom prst="rect">
            <a:avLst/>
          </a:prstGeom>
          <a:noFill/>
        </p:spPr>
        <p:txBody>
          <a:bodyPr wrap="none" rtlCol="0">
            <a:spAutoFit/>
          </a:bodyPr>
          <a:lstStyle/>
          <a:p>
            <a:r>
              <a:rPr lang="en-US" sz="1200" dirty="0"/>
              <a:t>INCOSE</a:t>
            </a:r>
          </a:p>
        </p:txBody>
      </p:sp>
      <p:sp>
        <p:nvSpPr>
          <p:cNvPr id="9" name="TextBox 8">
            <a:extLst>
              <a:ext uri="{FF2B5EF4-FFF2-40B4-BE49-F238E27FC236}">
                <a16:creationId xmlns:a16="http://schemas.microsoft.com/office/drawing/2014/main" id="{B8CA913C-5935-3488-A696-6DAD570CC363}"/>
              </a:ext>
            </a:extLst>
          </p:cNvPr>
          <p:cNvSpPr txBox="1"/>
          <p:nvPr/>
        </p:nvSpPr>
        <p:spPr>
          <a:xfrm>
            <a:off x="10224807" y="1819968"/>
            <a:ext cx="909223" cy="246221"/>
          </a:xfrm>
          <a:prstGeom prst="rect">
            <a:avLst/>
          </a:prstGeom>
          <a:noFill/>
        </p:spPr>
        <p:txBody>
          <a:bodyPr wrap="none" rtlCol="0">
            <a:spAutoFit/>
          </a:bodyPr>
          <a:lstStyle/>
          <a:p>
            <a:r>
              <a:rPr lang="en-US" sz="1000" dirty="0"/>
              <a:t>June 24, 2023</a:t>
            </a:r>
          </a:p>
        </p:txBody>
      </p:sp>
      <p:sp>
        <p:nvSpPr>
          <p:cNvPr id="10" name="TextBox 9">
            <a:extLst>
              <a:ext uri="{FF2B5EF4-FFF2-40B4-BE49-F238E27FC236}">
                <a16:creationId xmlns:a16="http://schemas.microsoft.com/office/drawing/2014/main" id="{2754C560-5155-9556-7E50-2A8C19622A8E}"/>
              </a:ext>
            </a:extLst>
          </p:cNvPr>
          <p:cNvSpPr txBox="1"/>
          <p:nvPr/>
        </p:nvSpPr>
        <p:spPr>
          <a:xfrm>
            <a:off x="11134030" y="2131226"/>
            <a:ext cx="615874" cy="276999"/>
          </a:xfrm>
          <a:prstGeom prst="rect">
            <a:avLst/>
          </a:prstGeom>
          <a:noFill/>
        </p:spPr>
        <p:txBody>
          <a:bodyPr wrap="none" rtlCol="0">
            <a:spAutoFit/>
          </a:bodyPr>
          <a:lstStyle/>
          <a:p>
            <a:r>
              <a:rPr lang="en-US" sz="1200" dirty="0"/>
              <a:t>630.00</a:t>
            </a:r>
          </a:p>
        </p:txBody>
      </p:sp>
      <p:sp>
        <p:nvSpPr>
          <p:cNvPr id="11" name="TextBox 10">
            <a:extLst>
              <a:ext uri="{FF2B5EF4-FFF2-40B4-BE49-F238E27FC236}">
                <a16:creationId xmlns:a16="http://schemas.microsoft.com/office/drawing/2014/main" id="{5304D0D0-84D4-1FC0-1C50-9243EF56B5D3}"/>
              </a:ext>
            </a:extLst>
          </p:cNvPr>
          <p:cNvSpPr txBox="1"/>
          <p:nvPr/>
        </p:nvSpPr>
        <p:spPr>
          <a:xfrm>
            <a:off x="8320412" y="2315547"/>
            <a:ext cx="1781257" cy="246221"/>
          </a:xfrm>
          <a:prstGeom prst="rect">
            <a:avLst/>
          </a:prstGeom>
          <a:noFill/>
        </p:spPr>
        <p:txBody>
          <a:bodyPr wrap="none" rtlCol="0">
            <a:spAutoFit/>
          </a:bodyPr>
          <a:lstStyle/>
          <a:p>
            <a:r>
              <a:rPr lang="en-US" sz="1000" dirty="0"/>
              <a:t>Six Hundred Thirty and 00/100</a:t>
            </a:r>
          </a:p>
        </p:txBody>
      </p:sp>
      <p:sp>
        <p:nvSpPr>
          <p:cNvPr id="12" name="TextBox 11">
            <a:extLst>
              <a:ext uri="{FF2B5EF4-FFF2-40B4-BE49-F238E27FC236}">
                <a16:creationId xmlns:a16="http://schemas.microsoft.com/office/drawing/2014/main" id="{848E3324-4455-34E5-7A75-95AE40F31852}"/>
              </a:ext>
            </a:extLst>
          </p:cNvPr>
          <p:cNvSpPr txBox="1"/>
          <p:nvPr/>
        </p:nvSpPr>
        <p:spPr>
          <a:xfrm>
            <a:off x="8397869" y="2815771"/>
            <a:ext cx="1063112" cy="246221"/>
          </a:xfrm>
          <a:prstGeom prst="rect">
            <a:avLst/>
          </a:prstGeom>
          <a:noFill/>
        </p:spPr>
        <p:txBody>
          <a:bodyPr wrap="none" rtlCol="0">
            <a:spAutoFit/>
          </a:bodyPr>
          <a:lstStyle/>
          <a:p>
            <a:r>
              <a:rPr lang="en-US" sz="1000" dirty="0"/>
              <a:t>ESEP Application</a:t>
            </a:r>
          </a:p>
        </p:txBody>
      </p:sp>
      <p:sp>
        <p:nvSpPr>
          <p:cNvPr id="13" name="TextBox 12">
            <a:extLst>
              <a:ext uri="{FF2B5EF4-FFF2-40B4-BE49-F238E27FC236}">
                <a16:creationId xmlns:a16="http://schemas.microsoft.com/office/drawing/2014/main" id="{6F3371BB-E3B8-BB18-2CA2-8E258602A580}"/>
              </a:ext>
            </a:extLst>
          </p:cNvPr>
          <p:cNvSpPr txBox="1"/>
          <p:nvPr/>
        </p:nvSpPr>
        <p:spPr>
          <a:xfrm>
            <a:off x="8183579" y="2548290"/>
            <a:ext cx="840295" cy="246221"/>
          </a:xfrm>
          <a:prstGeom prst="rect">
            <a:avLst/>
          </a:prstGeom>
          <a:noFill/>
        </p:spPr>
        <p:txBody>
          <a:bodyPr wrap="none" rtlCol="0">
            <a:spAutoFit/>
          </a:bodyPr>
          <a:lstStyle/>
          <a:p>
            <a:r>
              <a:rPr lang="en-US" sz="1000" i="1" dirty="0"/>
              <a:t>Steve’s Bank</a:t>
            </a:r>
          </a:p>
        </p:txBody>
      </p:sp>
      <p:sp>
        <p:nvSpPr>
          <p:cNvPr id="14" name="TextBox 13">
            <a:extLst>
              <a:ext uri="{FF2B5EF4-FFF2-40B4-BE49-F238E27FC236}">
                <a16:creationId xmlns:a16="http://schemas.microsoft.com/office/drawing/2014/main" id="{30C03CD2-4CCE-7A89-97A9-15F66C7CFB38}"/>
              </a:ext>
            </a:extLst>
          </p:cNvPr>
          <p:cNvSpPr txBox="1"/>
          <p:nvPr/>
        </p:nvSpPr>
        <p:spPr>
          <a:xfrm>
            <a:off x="10117299" y="2794511"/>
            <a:ext cx="1136850" cy="246221"/>
          </a:xfrm>
          <a:prstGeom prst="rect">
            <a:avLst/>
          </a:prstGeom>
          <a:noFill/>
        </p:spPr>
        <p:txBody>
          <a:bodyPr wrap="none" rtlCol="0">
            <a:spAutoFit/>
          </a:bodyPr>
          <a:lstStyle/>
          <a:p>
            <a:r>
              <a:rPr lang="en-US" sz="1000" i="1" dirty="0">
                <a:latin typeface="Bradley Hand ITC" panose="03070402050302030203" pitchFamily="66" charset="0"/>
                <a:ea typeface="STXingkai" panose="020B0503020204020204" pitchFamily="2" charset="-122"/>
              </a:rPr>
              <a:t>Steven M. Biemer</a:t>
            </a:r>
          </a:p>
        </p:txBody>
      </p:sp>
    </p:spTree>
    <p:extLst>
      <p:ext uri="{BB962C8B-B14F-4D97-AF65-F5344CB8AC3E}">
        <p14:creationId xmlns:p14="http://schemas.microsoft.com/office/powerpoint/2010/main" val="38079167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52</a:t>
            </a:fld>
            <a:endParaRPr lang="en-US"/>
          </a:p>
        </p:txBody>
      </p:sp>
      <p:pic>
        <p:nvPicPr>
          <p:cNvPr id="3" name="Picture 2" descr="CertificationProcessGraphics_Approved_ESEP">
            <a:extLst>
              <a:ext uri="{FF2B5EF4-FFF2-40B4-BE49-F238E27FC236}">
                <a16:creationId xmlns:a16="http://schemas.microsoft.com/office/drawing/2014/main" id="{B9808C64-BB55-FE49-93FD-A262876C9C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24" r="6571"/>
          <a:stretch/>
        </p:blipFill>
        <p:spPr bwMode="auto">
          <a:xfrm>
            <a:off x="123370" y="1857829"/>
            <a:ext cx="8258629" cy="3876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E8C959D-3E31-9610-B265-16289045222E}"/>
              </a:ext>
            </a:extLst>
          </p:cNvPr>
          <p:cNvSpPr/>
          <p:nvPr/>
        </p:nvSpPr>
        <p:spPr>
          <a:xfrm>
            <a:off x="4252684" y="3526971"/>
            <a:ext cx="1211942" cy="1233715"/>
          </a:xfrm>
          <a:prstGeom prst="rect">
            <a:avLst/>
          </a:prstGeom>
          <a:noFill/>
          <a:ln w="5715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52B2549-5BF8-5223-ED5B-CD12A98B30FB}"/>
              </a:ext>
            </a:extLst>
          </p:cNvPr>
          <p:cNvPicPr>
            <a:picLocks noChangeAspect="1"/>
          </p:cNvPicPr>
          <p:nvPr/>
        </p:nvPicPr>
        <p:blipFill>
          <a:blip r:embed="rId3"/>
          <a:stretch>
            <a:fillRect/>
          </a:stretch>
        </p:blipFill>
        <p:spPr>
          <a:xfrm>
            <a:off x="8278491" y="1404532"/>
            <a:ext cx="3666204" cy="4808399"/>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8324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53</a:t>
            </a:fld>
            <a:endParaRPr lang="en-US"/>
          </a:p>
        </p:txBody>
      </p:sp>
      <p:pic>
        <p:nvPicPr>
          <p:cNvPr id="3" name="Picture 2" descr="CertificationProcessGraphics_Approved_ESEP">
            <a:extLst>
              <a:ext uri="{FF2B5EF4-FFF2-40B4-BE49-F238E27FC236}">
                <a16:creationId xmlns:a16="http://schemas.microsoft.com/office/drawing/2014/main" id="{B9808C64-BB55-FE49-93FD-A262876C9C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24" r="6571"/>
          <a:stretch/>
        </p:blipFill>
        <p:spPr bwMode="auto">
          <a:xfrm>
            <a:off x="123370" y="1857829"/>
            <a:ext cx="8258629" cy="3876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E8C959D-3E31-9610-B265-16289045222E}"/>
              </a:ext>
            </a:extLst>
          </p:cNvPr>
          <p:cNvSpPr/>
          <p:nvPr/>
        </p:nvSpPr>
        <p:spPr>
          <a:xfrm>
            <a:off x="4252684" y="3526971"/>
            <a:ext cx="1211942" cy="1233715"/>
          </a:xfrm>
          <a:prstGeom prst="rect">
            <a:avLst/>
          </a:prstGeom>
          <a:noFill/>
          <a:ln w="5715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625525E-495C-0B69-E1CA-5A6183C66676}"/>
              </a:ext>
            </a:extLst>
          </p:cNvPr>
          <p:cNvPicPr>
            <a:picLocks noChangeAspect="1"/>
          </p:cNvPicPr>
          <p:nvPr/>
        </p:nvPicPr>
        <p:blipFill>
          <a:blip r:embed="rId3">
            <a:duotone>
              <a:schemeClr val="bg2">
                <a:shade val="45000"/>
                <a:satMod val="135000"/>
              </a:schemeClr>
              <a:prstClr val="white"/>
            </a:duotone>
          </a:blip>
          <a:stretch>
            <a:fillRect/>
          </a:stretch>
        </p:blipFill>
        <p:spPr>
          <a:xfrm>
            <a:off x="8278491" y="1404532"/>
            <a:ext cx="3666204" cy="4808399"/>
          </a:xfrm>
          <a:prstGeom prst="rect">
            <a:avLst/>
          </a:prstGeom>
          <a:ln w="12700">
            <a:solidFill>
              <a:schemeClr val="tx1"/>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98AB5E2-78CC-0BC6-B9D2-7EE0991237E6}"/>
              </a:ext>
            </a:extLst>
          </p:cNvPr>
          <p:cNvPicPr>
            <a:picLocks noChangeAspect="1"/>
          </p:cNvPicPr>
          <p:nvPr/>
        </p:nvPicPr>
        <p:blipFill rotWithShape="1">
          <a:blip r:embed="rId4"/>
          <a:srcRect l="2355" r="4357" b="12889"/>
          <a:stretch/>
        </p:blipFill>
        <p:spPr>
          <a:xfrm>
            <a:off x="5033782" y="3341913"/>
            <a:ext cx="7041541" cy="3150961"/>
          </a:xfrm>
          <a:prstGeom prst="rect">
            <a:avLst/>
          </a:prstGeom>
        </p:spPr>
      </p:pic>
    </p:spTree>
    <p:extLst>
      <p:ext uri="{BB962C8B-B14F-4D97-AF65-F5344CB8AC3E}">
        <p14:creationId xmlns:p14="http://schemas.microsoft.com/office/powerpoint/2010/main" val="22942242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54</a:t>
            </a:fld>
            <a:endParaRPr lang="en-US"/>
          </a:p>
        </p:txBody>
      </p:sp>
      <p:pic>
        <p:nvPicPr>
          <p:cNvPr id="3" name="Picture 2" descr="CertificationProcessGraphics_Approved_ESEP">
            <a:extLst>
              <a:ext uri="{FF2B5EF4-FFF2-40B4-BE49-F238E27FC236}">
                <a16:creationId xmlns:a16="http://schemas.microsoft.com/office/drawing/2014/main" id="{B9808C64-BB55-FE49-93FD-A262876C9C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24" r="6571"/>
          <a:stretch/>
        </p:blipFill>
        <p:spPr bwMode="auto">
          <a:xfrm>
            <a:off x="123370" y="1857829"/>
            <a:ext cx="8258629" cy="3876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E8C959D-3E31-9610-B265-16289045222E}"/>
              </a:ext>
            </a:extLst>
          </p:cNvPr>
          <p:cNvSpPr/>
          <p:nvPr/>
        </p:nvSpPr>
        <p:spPr>
          <a:xfrm>
            <a:off x="4252684" y="3526971"/>
            <a:ext cx="1211942" cy="1233715"/>
          </a:xfrm>
          <a:prstGeom prst="rect">
            <a:avLst/>
          </a:prstGeom>
          <a:noFill/>
          <a:ln w="5715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C344283-44B5-F868-4151-D396BA253BAF}"/>
              </a:ext>
            </a:extLst>
          </p:cNvPr>
          <p:cNvPicPr>
            <a:picLocks noChangeAspect="1"/>
          </p:cNvPicPr>
          <p:nvPr/>
        </p:nvPicPr>
        <p:blipFill>
          <a:blip r:embed="rId3">
            <a:duotone>
              <a:schemeClr val="bg2">
                <a:shade val="45000"/>
                <a:satMod val="135000"/>
              </a:schemeClr>
              <a:prstClr val="white"/>
            </a:duotone>
          </a:blip>
          <a:stretch>
            <a:fillRect/>
          </a:stretch>
        </p:blipFill>
        <p:spPr>
          <a:xfrm>
            <a:off x="8278491" y="1404532"/>
            <a:ext cx="3666204" cy="4808399"/>
          </a:xfrm>
          <a:prstGeom prst="rect">
            <a:avLst/>
          </a:prstGeom>
          <a:ln w="12700">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9E3B36C-8A5B-8D78-A9AD-3505CB900D95}"/>
              </a:ext>
            </a:extLst>
          </p:cNvPr>
          <p:cNvPicPr>
            <a:picLocks noChangeAspect="1"/>
          </p:cNvPicPr>
          <p:nvPr/>
        </p:nvPicPr>
        <p:blipFill rotWithShape="1">
          <a:blip r:embed="rId4"/>
          <a:srcRect l="3715" r="3981"/>
          <a:stretch/>
        </p:blipFill>
        <p:spPr>
          <a:xfrm>
            <a:off x="4133542" y="3341912"/>
            <a:ext cx="7941781" cy="3150961"/>
          </a:xfrm>
          <a:prstGeom prst="rect">
            <a:avLst/>
          </a:prstGeom>
        </p:spPr>
      </p:pic>
    </p:spTree>
    <p:extLst>
      <p:ext uri="{BB962C8B-B14F-4D97-AF65-F5344CB8AC3E}">
        <p14:creationId xmlns:p14="http://schemas.microsoft.com/office/powerpoint/2010/main" val="3131919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56AD53-25EE-B91D-3B76-87CC25775FA7}"/>
              </a:ext>
            </a:extLst>
          </p:cNvPr>
          <p:cNvSpPr/>
          <p:nvPr/>
        </p:nvSpPr>
        <p:spPr>
          <a:xfrm>
            <a:off x="8614379" y="1942193"/>
            <a:ext cx="3323771" cy="3933371"/>
          </a:xfrm>
          <a:prstGeom prst="rect">
            <a:avLst/>
          </a:prstGeom>
          <a:solidFill>
            <a:schemeClr val="bg1">
              <a:lumMod val="95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b="1" dirty="0">
              <a:solidFill>
                <a:srgbClr val="660033"/>
              </a:solidFill>
            </a:endParaRPr>
          </a:p>
          <a:p>
            <a:pPr algn="ctr"/>
            <a:r>
              <a:rPr lang="en-US" sz="2400" b="1" dirty="0">
                <a:solidFill>
                  <a:srgbClr val="660033"/>
                </a:solidFill>
              </a:rPr>
              <a:t>Virtual or Phone </a:t>
            </a:r>
            <a:r>
              <a:rPr lang="en-US" sz="2400" b="1" u="sng" dirty="0">
                <a:solidFill>
                  <a:srgbClr val="660033"/>
                </a:solidFill>
              </a:rPr>
              <a:t>Interview</a:t>
            </a:r>
          </a:p>
          <a:p>
            <a:pPr algn="ctr"/>
            <a:endParaRPr lang="en-US" sz="2400" dirty="0">
              <a:solidFill>
                <a:srgbClr val="660033"/>
              </a:solidFill>
            </a:endParaRPr>
          </a:p>
          <a:p>
            <a:pPr marL="174625" indent="-174625">
              <a:buFont typeface="Arial" panose="020B0604020202020204" pitchFamily="34" charset="0"/>
              <a:buChar char="•"/>
            </a:pPr>
            <a:r>
              <a:rPr lang="en-US" sz="2000" dirty="0">
                <a:solidFill>
                  <a:schemeClr val="tx1"/>
                </a:solidFill>
              </a:rPr>
              <a:t>One Hour</a:t>
            </a:r>
          </a:p>
          <a:p>
            <a:pPr marL="174625" indent="-174625">
              <a:buFont typeface="Arial" panose="020B0604020202020204" pitchFamily="34" charset="0"/>
              <a:buChar char="•"/>
            </a:pPr>
            <a:endParaRPr lang="en-US" sz="2000" dirty="0">
              <a:solidFill>
                <a:schemeClr val="tx1"/>
              </a:solidFill>
            </a:endParaRPr>
          </a:p>
          <a:p>
            <a:pPr marL="174625" indent="-174625">
              <a:buFont typeface="Arial" panose="020B0604020202020204" pitchFamily="34" charset="0"/>
              <a:buChar char="•"/>
            </a:pPr>
            <a:r>
              <a:rPr lang="en-US" sz="2000" dirty="0">
                <a:solidFill>
                  <a:schemeClr val="tx1"/>
                </a:solidFill>
              </a:rPr>
              <a:t>References may be asked to participate in 30 minute interviews (typically two interviews)</a:t>
            </a:r>
            <a:endParaRPr lang="en-US" dirty="0">
              <a:solidFill>
                <a:schemeClr val="tx1"/>
              </a:solidFill>
            </a:endParaRPr>
          </a:p>
        </p:txBody>
      </p:sp>
      <p:sp>
        <p:nvSpPr>
          <p:cNvPr id="7" name="Title 6"/>
          <p:cNvSpPr>
            <a:spLocks noGrp="1"/>
          </p:cNvSpPr>
          <p:nvPr>
            <p:ph type="title"/>
          </p:nvPr>
        </p:nvSpPr>
        <p:spPr/>
        <p:txBody>
          <a:bodyPr/>
          <a:lstStyle/>
          <a:p>
            <a:r>
              <a:rPr lang="en-US" dirty="0"/>
              <a:t>ESEP Certification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55</a:t>
            </a:fld>
            <a:endParaRPr lang="en-US" dirty="0"/>
          </a:p>
        </p:txBody>
      </p:sp>
      <p:pic>
        <p:nvPicPr>
          <p:cNvPr id="3" name="Picture 2" descr="CertificationProcessGraphics_Approved_ESEP">
            <a:extLst>
              <a:ext uri="{FF2B5EF4-FFF2-40B4-BE49-F238E27FC236}">
                <a16:creationId xmlns:a16="http://schemas.microsoft.com/office/drawing/2014/main" id="{B9808C64-BB55-FE49-93FD-A262876C9C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24" r="6571"/>
          <a:stretch/>
        </p:blipFill>
        <p:spPr bwMode="auto">
          <a:xfrm>
            <a:off x="123370" y="1857829"/>
            <a:ext cx="8258629" cy="3876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E8C959D-3E31-9610-B265-16289045222E}"/>
              </a:ext>
            </a:extLst>
          </p:cNvPr>
          <p:cNvSpPr/>
          <p:nvPr/>
        </p:nvSpPr>
        <p:spPr>
          <a:xfrm>
            <a:off x="5587998" y="3526971"/>
            <a:ext cx="1211942" cy="1233715"/>
          </a:xfrm>
          <a:prstGeom prst="rect">
            <a:avLst/>
          </a:prstGeom>
          <a:noFill/>
          <a:ln w="5715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Interview process / Quality Candidate Questions / Cadient talent | Cadient  Talent">
            <a:extLst>
              <a:ext uri="{FF2B5EF4-FFF2-40B4-BE49-F238E27FC236}">
                <a16:creationId xmlns:a16="http://schemas.microsoft.com/office/drawing/2014/main" id="{FE0C4F21-EBAD-7398-17D2-4E3F16543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719" y="5050972"/>
            <a:ext cx="2307060" cy="1538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9060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62655" y="365125"/>
            <a:ext cx="8805543" cy="1325563"/>
          </a:xfrm>
        </p:spPr>
        <p:txBody>
          <a:bodyPr/>
          <a:lstStyle/>
          <a:p>
            <a:r>
              <a:rPr lang="en-US" dirty="0"/>
              <a:t>Questions?</a:t>
            </a:r>
          </a:p>
        </p:txBody>
      </p:sp>
      <p:sp>
        <p:nvSpPr>
          <p:cNvPr id="4" name="Slide Number Placeholder 3"/>
          <p:cNvSpPr>
            <a:spLocks noGrp="1"/>
          </p:cNvSpPr>
          <p:nvPr>
            <p:ph type="sldNum" sz="quarter" idx="12"/>
          </p:nvPr>
        </p:nvSpPr>
        <p:spPr/>
        <p:txBody>
          <a:bodyPr/>
          <a:lstStyle/>
          <a:p>
            <a:fld id="{8773574F-BB2D-4D11-BCC3-14202D29839B}" type="slidenum">
              <a:rPr lang="en-US" smtClean="0"/>
              <a:t>56</a:t>
            </a:fld>
            <a:endParaRPr lang="en-US"/>
          </a:p>
        </p:txBody>
      </p:sp>
      <p:pic>
        <p:nvPicPr>
          <p:cNvPr id="1026" name="Picture 2" descr="ASEP">
            <a:extLst>
              <a:ext uri="{FF2B5EF4-FFF2-40B4-BE49-F238E27FC236}">
                <a16:creationId xmlns:a16="http://schemas.microsoft.com/office/drawing/2014/main" id="{0640001F-4C18-9778-B78F-26F3B2C1D8FF}"/>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6697" y="2440073"/>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SEP">
            <a:extLst>
              <a:ext uri="{FF2B5EF4-FFF2-40B4-BE49-F238E27FC236}">
                <a16:creationId xmlns:a16="http://schemas.microsoft.com/office/drawing/2014/main" id="{6B434CF1-AC7E-4FDC-03D8-FE3EC90C88B6}"/>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6697" y="3870566"/>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SEP">
            <a:extLst>
              <a:ext uri="{FF2B5EF4-FFF2-40B4-BE49-F238E27FC236}">
                <a16:creationId xmlns:a16="http://schemas.microsoft.com/office/drawing/2014/main" id="{B94FBE3B-88B9-362F-98E0-4E2326D9E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697" y="5301059"/>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The history/origin of the question mark - Where did it come from?">
            <a:extLst>
              <a:ext uri="{FF2B5EF4-FFF2-40B4-BE49-F238E27FC236}">
                <a16:creationId xmlns:a16="http://schemas.microsoft.com/office/drawing/2014/main" id="{4A0C28E0-44B2-B48F-24B0-894C1F2AA3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998" y="1761947"/>
            <a:ext cx="3047002" cy="333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0377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2F16-C616-1CF1-542E-55D9DEE78359}"/>
              </a:ext>
            </a:extLst>
          </p:cNvPr>
          <p:cNvSpPr>
            <a:spLocks noGrp="1"/>
          </p:cNvSpPr>
          <p:nvPr>
            <p:ph type="title"/>
          </p:nvPr>
        </p:nvSpPr>
        <p:spPr/>
        <p:txBody>
          <a:bodyPr>
            <a:normAutofit/>
          </a:bodyPr>
          <a:lstStyle/>
          <a:p>
            <a:r>
              <a:rPr lang="en-US" sz="4800" dirty="0"/>
              <a:t>How to Stay Certified?</a:t>
            </a:r>
          </a:p>
        </p:txBody>
      </p:sp>
      <p:sp>
        <p:nvSpPr>
          <p:cNvPr id="4" name="Slide Number Placeholder 3">
            <a:extLst>
              <a:ext uri="{FF2B5EF4-FFF2-40B4-BE49-F238E27FC236}">
                <a16:creationId xmlns:a16="http://schemas.microsoft.com/office/drawing/2014/main" id="{AB638772-1841-D423-47B0-FF99B82A3806}"/>
              </a:ext>
            </a:extLst>
          </p:cNvPr>
          <p:cNvSpPr>
            <a:spLocks noGrp="1"/>
          </p:cNvSpPr>
          <p:nvPr>
            <p:ph type="sldNum" sz="quarter" idx="12"/>
          </p:nvPr>
        </p:nvSpPr>
        <p:spPr/>
        <p:txBody>
          <a:bodyPr/>
          <a:lstStyle/>
          <a:p>
            <a:fld id="{0A41724D-AC68-E844-9254-CBB0734E74A2}" type="slidenum">
              <a:rPr lang="en-US" smtClean="0"/>
              <a:t>57</a:t>
            </a:fld>
            <a:endParaRPr lang="en-US"/>
          </a:p>
        </p:txBody>
      </p:sp>
      <p:pic>
        <p:nvPicPr>
          <p:cNvPr id="14338" name="Picture 2" descr="How to get your Cascade R Helmet Recertified – Team Fitz Graphics">
            <a:extLst>
              <a:ext uri="{FF2B5EF4-FFF2-40B4-BE49-F238E27FC236}">
                <a16:creationId xmlns:a16="http://schemas.microsoft.com/office/drawing/2014/main" id="{D49FA999-4BD8-6A22-C25D-A5B205D30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0799" y="3429000"/>
            <a:ext cx="4118429" cy="21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779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Certification Renewal Process</a:t>
            </a:r>
          </a:p>
        </p:txBody>
      </p:sp>
      <p:sp>
        <p:nvSpPr>
          <p:cNvPr id="27" name="Slide Number Placeholder 3">
            <a:extLst>
              <a:ext uri="{FF2B5EF4-FFF2-40B4-BE49-F238E27FC236}">
                <a16:creationId xmlns:a16="http://schemas.microsoft.com/office/drawing/2014/main" id="{79FFC81B-64C5-2C56-67F3-9F06B98FD884}"/>
              </a:ext>
            </a:extLst>
          </p:cNvPr>
          <p:cNvSpPr>
            <a:spLocks noGrp="1"/>
          </p:cNvSpPr>
          <p:nvPr>
            <p:ph type="sldNum" sz="quarter" idx="12"/>
          </p:nvPr>
        </p:nvSpPr>
        <p:spPr>
          <a:xfrm>
            <a:off x="9194950" y="6326483"/>
            <a:ext cx="2743200" cy="365125"/>
          </a:xfrm>
        </p:spPr>
        <p:txBody>
          <a:bodyPr/>
          <a:lstStyle/>
          <a:p>
            <a:fld id="{0A41724D-AC68-E844-9254-CBB0734E74A2}" type="slidenum">
              <a:rPr lang="en-US" smtClean="0"/>
              <a:t>58</a:t>
            </a:fld>
            <a:endParaRPr lang="en-US" dirty="0"/>
          </a:p>
        </p:txBody>
      </p:sp>
    </p:spTree>
    <p:extLst>
      <p:ext uri="{BB962C8B-B14F-4D97-AF65-F5344CB8AC3E}">
        <p14:creationId xmlns:p14="http://schemas.microsoft.com/office/powerpoint/2010/main" val="33275442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62655" y="365125"/>
            <a:ext cx="8805543" cy="1325563"/>
          </a:xfrm>
        </p:spPr>
        <p:txBody>
          <a:bodyPr/>
          <a:lstStyle/>
          <a:p>
            <a:r>
              <a:rPr lang="en-US" dirty="0"/>
              <a:t>Questions?</a:t>
            </a:r>
          </a:p>
        </p:txBody>
      </p:sp>
      <p:sp>
        <p:nvSpPr>
          <p:cNvPr id="4" name="Slide Number Placeholder 3"/>
          <p:cNvSpPr>
            <a:spLocks noGrp="1"/>
          </p:cNvSpPr>
          <p:nvPr>
            <p:ph type="sldNum" sz="quarter" idx="12"/>
          </p:nvPr>
        </p:nvSpPr>
        <p:spPr/>
        <p:txBody>
          <a:bodyPr/>
          <a:lstStyle/>
          <a:p>
            <a:fld id="{8773574F-BB2D-4D11-BCC3-14202D29839B}" type="slidenum">
              <a:rPr lang="en-US" smtClean="0"/>
              <a:t>59</a:t>
            </a:fld>
            <a:endParaRPr lang="en-US"/>
          </a:p>
        </p:txBody>
      </p:sp>
      <p:pic>
        <p:nvPicPr>
          <p:cNvPr id="1026" name="Picture 2" descr="ASEP">
            <a:extLst>
              <a:ext uri="{FF2B5EF4-FFF2-40B4-BE49-F238E27FC236}">
                <a16:creationId xmlns:a16="http://schemas.microsoft.com/office/drawing/2014/main" id="{0640001F-4C18-9778-B78F-26F3B2C1D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97" y="2440073"/>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SEP">
            <a:extLst>
              <a:ext uri="{FF2B5EF4-FFF2-40B4-BE49-F238E27FC236}">
                <a16:creationId xmlns:a16="http://schemas.microsoft.com/office/drawing/2014/main" id="{6B434CF1-AC7E-4FDC-03D8-FE3EC90C8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97" y="3870566"/>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SEP">
            <a:extLst>
              <a:ext uri="{FF2B5EF4-FFF2-40B4-BE49-F238E27FC236}">
                <a16:creationId xmlns:a16="http://schemas.microsoft.com/office/drawing/2014/main" id="{B94FBE3B-88B9-362F-98E0-4E2326D9E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697" y="5301059"/>
            <a:ext cx="1072276" cy="1065127"/>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Students as Questioners 1: What's a Question? | creativiteach">
            <a:extLst>
              <a:ext uri="{FF2B5EF4-FFF2-40B4-BE49-F238E27FC236}">
                <a16:creationId xmlns:a16="http://schemas.microsoft.com/office/drawing/2014/main" id="{A226DAEF-4C52-5C26-B7A3-05C98DB32B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6438" y="2015104"/>
            <a:ext cx="2827791" cy="2827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03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INCOSE Certification?</a:t>
            </a:r>
          </a:p>
        </p:txBody>
      </p:sp>
      <p:sp>
        <p:nvSpPr>
          <p:cNvPr id="4" name="Slide Number Placeholder 3"/>
          <p:cNvSpPr>
            <a:spLocks noGrp="1"/>
          </p:cNvSpPr>
          <p:nvPr>
            <p:ph type="sldNum" sz="quarter" idx="12"/>
          </p:nvPr>
        </p:nvSpPr>
        <p:spPr/>
        <p:txBody>
          <a:bodyPr/>
          <a:lstStyle/>
          <a:p>
            <a:fld id="{8773574F-BB2D-4D11-BCC3-14202D29839B}" type="slidenum">
              <a:rPr lang="en-US" smtClean="0"/>
              <a:t>6</a:t>
            </a:fld>
            <a:endParaRPr lang="en-US"/>
          </a:p>
        </p:txBody>
      </p:sp>
      <p:sp>
        <p:nvSpPr>
          <p:cNvPr id="5" name="TextBox 4">
            <a:extLst>
              <a:ext uri="{FF2B5EF4-FFF2-40B4-BE49-F238E27FC236}">
                <a16:creationId xmlns:a16="http://schemas.microsoft.com/office/drawing/2014/main" id="{AADFA17E-A658-0FE6-EE5A-CC972F253B13}"/>
              </a:ext>
            </a:extLst>
          </p:cNvPr>
          <p:cNvSpPr txBox="1"/>
          <p:nvPr/>
        </p:nvSpPr>
        <p:spPr>
          <a:xfrm>
            <a:off x="7046836" y="6537719"/>
            <a:ext cx="4412193" cy="307777"/>
          </a:xfrm>
          <a:prstGeom prst="rect">
            <a:avLst/>
          </a:prstGeom>
          <a:noFill/>
        </p:spPr>
        <p:txBody>
          <a:bodyPr wrap="square">
            <a:spAutoFit/>
          </a:bodyPr>
          <a:lstStyle/>
          <a:p>
            <a:r>
              <a:rPr lang="en-US" sz="1400" dirty="0"/>
              <a:t>https://www.incose.org/systems-engineering-certification</a:t>
            </a:r>
          </a:p>
        </p:txBody>
      </p:sp>
      <p:sp>
        <p:nvSpPr>
          <p:cNvPr id="9" name="TextBox 8">
            <a:extLst>
              <a:ext uri="{FF2B5EF4-FFF2-40B4-BE49-F238E27FC236}">
                <a16:creationId xmlns:a16="http://schemas.microsoft.com/office/drawing/2014/main" id="{802758EE-ACBA-A8D0-D18C-8EC3C7A71A37}"/>
              </a:ext>
            </a:extLst>
          </p:cNvPr>
          <p:cNvSpPr txBox="1"/>
          <p:nvPr/>
        </p:nvSpPr>
        <p:spPr>
          <a:xfrm>
            <a:off x="2104571" y="4034490"/>
            <a:ext cx="7982858" cy="1569660"/>
          </a:xfrm>
          <a:prstGeom prst="rect">
            <a:avLst/>
          </a:prstGeom>
          <a:noFill/>
        </p:spPr>
        <p:txBody>
          <a:bodyPr wrap="square" rtlCol="0">
            <a:spAutoFit/>
          </a:bodyPr>
          <a:lstStyle/>
          <a:p>
            <a:pPr algn="ctr"/>
            <a:r>
              <a:rPr lang="en-US" sz="2400" dirty="0"/>
              <a:t>Certification is based on your systems engineering knowledge as described in </a:t>
            </a:r>
            <a:r>
              <a:rPr lang="en-US" sz="2400" b="1" dirty="0">
                <a:solidFill>
                  <a:srgbClr val="0070C0"/>
                </a:solidFill>
              </a:rPr>
              <a:t>ISO 15288</a:t>
            </a:r>
          </a:p>
          <a:p>
            <a:pPr algn="ctr"/>
            <a:r>
              <a:rPr lang="en-US" sz="2400" dirty="0"/>
              <a:t>and</a:t>
            </a:r>
          </a:p>
          <a:p>
            <a:pPr algn="ctr"/>
            <a:r>
              <a:rPr lang="en-US" sz="2400" dirty="0"/>
              <a:t>your </a:t>
            </a:r>
            <a:r>
              <a:rPr lang="en-US" sz="2400" b="1" dirty="0">
                <a:solidFill>
                  <a:srgbClr val="0070C0"/>
                </a:solidFill>
              </a:rPr>
              <a:t>level of experience</a:t>
            </a:r>
          </a:p>
        </p:txBody>
      </p:sp>
      <p:sp>
        <p:nvSpPr>
          <p:cNvPr id="2" name="TextBox 1">
            <a:extLst>
              <a:ext uri="{FF2B5EF4-FFF2-40B4-BE49-F238E27FC236}">
                <a16:creationId xmlns:a16="http://schemas.microsoft.com/office/drawing/2014/main" id="{FAD82CE5-4510-5817-1005-5B29AF1DB4C9}"/>
              </a:ext>
            </a:extLst>
          </p:cNvPr>
          <p:cNvSpPr txBox="1"/>
          <p:nvPr/>
        </p:nvSpPr>
        <p:spPr>
          <a:xfrm>
            <a:off x="1095828" y="2111829"/>
            <a:ext cx="10094685" cy="1200329"/>
          </a:xfrm>
          <a:prstGeom prst="rect">
            <a:avLst/>
          </a:prstGeom>
          <a:noFill/>
        </p:spPr>
        <p:txBody>
          <a:bodyPr wrap="square" rtlCol="0">
            <a:spAutoFit/>
          </a:bodyPr>
          <a:lstStyle/>
          <a:p>
            <a:pPr algn="ctr"/>
            <a:r>
              <a:rPr lang="en-US" sz="2400" b="0" i="0" dirty="0">
                <a:solidFill>
                  <a:srgbClr val="333333"/>
                </a:solidFill>
                <a:effectLst/>
                <a:latin typeface="Lato" panose="020F0502020204030203" pitchFamily="34" charset="0"/>
              </a:rPr>
              <a:t>“Systems Engineering Professional (SEP) certification </a:t>
            </a:r>
            <a:r>
              <a:rPr lang="en-US" sz="2400" b="1" i="0" u="sng" dirty="0">
                <a:solidFill>
                  <a:srgbClr val="0070C0"/>
                </a:solidFill>
                <a:effectLst/>
                <a:latin typeface="Lato" panose="020F0502020204030203" pitchFamily="34" charset="0"/>
              </a:rPr>
              <a:t>formally recognizes </a:t>
            </a:r>
            <a:r>
              <a:rPr lang="en-US" sz="2400" b="0" i="0" dirty="0">
                <a:solidFill>
                  <a:srgbClr val="333333"/>
                </a:solidFill>
                <a:effectLst/>
                <a:latin typeface="Lato" panose="020F0502020204030203" pitchFamily="34" charset="0"/>
              </a:rPr>
              <a:t>your progress through your career as you develop and apply </a:t>
            </a:r>
          </a:p>
          <a:p>
            <a:pPr algn="ctr"/>
            <a:r>
              <a:rPr lang="en-US" sz="2400" b="1" i="0" u="sng" dirty="0">
                <a:solidFill>
                  <a:srgbClr val="0070C0"/>
                </a:solidFill>
                <a:effectLst/>
                <a:latin typeface="Lato" panose="020F0502020204030203" pitchFamily="34" charset="0"/>
              </a:rPr>
              <a:t>systems engineering knowledge and practices</a:t>
            </a:r>
            <a:r>
              <a:rPr lang="en-US" sz="2400" b="0" i="0" dirty="0">
                <a:solidFill>
                  <a:srgbClr val="333333"/>
                </a:solidFill>
                <a:effectLst/>
                <a:latin typeface="Lato" panose="020F0502020204030203" pitchFamily="34" charset="0"/>
              </a:rPr>
              <a:t>.” </a:t>
            </a:r>
            <a:endParaRPr lang="en-US" sz="2400" dirty="0">
              <a:solidFill>
                <a:schemeClr val="tx2"/>
              </a:solidFill>
            </a:endParaRPr>
          </a:p>
        </p:txBody>
      </p:sp>
    </p:spTree>
    <p:extLst>
      <p:ext uri="{BB962C8B-B14F-4D97-AF65-F5344CB8AC3E}">
        <p14:creationId xmlns:p14="http://schemas.microsoft.com/office/powerpoint/2010/main" val="3393518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INCOSE Certification?</a:t>
            </a:r>
          </a:p>
        </p:txBody>
      </p:sp>
      <p:sp>
        <p:nvSpPr>
          <p:cNvPr id="4" name="Slide Number Placeholder 3"/>
          <p:cNvSpPr>
            <a:spLocks noGrp="1"/>
          </p:cNvSpPr>
          <p:nvPr>
            <p:ph type="sldNum" sz="quarter" idx="12"/>
          </p:nvPr>
        </p:nvSpPr>
        <p:spPr/>
        <p:txBody>
          <a:bodyPr/>
          <a:lstStyle/>
          <a:p>
            <a:fld id="{8773574F-BB2D-4D11-BCC3-14202D29839B}" type="slidenum">
              <a:rPr lang="en-US" smtClean="0"/>
              <a:t>7</a:t>
            </a:fld>
            <a:endParaRPr lang="en-US"/>
          </a:p>
        </p:txBody>
      </p:sp>
      <p:sp>
        <p:nvSpPr>
          <p:cNvPr id="5" name="TextBox 4">
            <a:extLst>
              <a:ext uri="{FF2B5EF4-FFF2-40B4-BE49-F238E27FC236}">
                <a16:creationId xmlns:a16="http://schemas.microsoft.com/office/drawing/2014/main" id="{AADFA17E-A658-0FE6-EE5A-CC972F253B13}"/>
              </a:ext>
            </a:extLst>
          </p:cNvPr>
          <p:cNvSpPr txBox="1"/>
          <p:nvPr/>
        </p:nvSpPr>
        <p:spPr>
          <a:xfrm>
            <a:off x="7046836" y="6537719"/>
            <a:ext cx="4412193" cy="307777"/>
          </a:xfrm>
          <a:prstGeom prst="rect">
            <a:avLst/>
          </a:prstGeom>
          <a:noFill/>
        </p:spPr>
        <p:txBody>
          <a:bodyPr wrap="square">
            <a:spAutoFit/>
          </a:bodyPr>
          <a:lstStyle/>
          <a:p>
            <a:r>
              <a:rPr lang="en-US" sz="1400" dirty="0"/>
              <a:t>https://www.incose.org/systems-engineering-certification</a:t>
            </a:r>
          </a:p>
        </p:txBody>
      </p:sp>
      <p:pic>
        <p:nvPicPr>
          <p:cNvPr id="1026" name="Picture 2" descr="ASEP">
            <a:extLst>
              <a:ext uri="{FF2B5EF4-FFF2-40B4-BE49-F238E27FC236}">
                <a16:creationId xmlns:a16="http://schemas.microsoft.com/office/drawing/2014/main" id="{0640001F-4C18-9778-B78F-26F3B2C1D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056" y="3954507"/>
            <a:ext cx="1744889" cy="17332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SEP">
            <a:extLst>
              <a:ext uri="{FF2B5EF4-FFF2-40B4-BE49-F238E27FC236}">
                <a16:creationId xmlns:a16="http://schemas.microsoft.com/office/drawing/2014/main" id="{6B434CF1-AC7E-4FDC-03D8-FE3EC90C8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555" y="3954507"/>
            <a:ext cx="1744889" cy="17332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SEP">
            <a:extLst>
              <a:ext uri="{FF2B5EF4-FFF2-40B4-BE49-F238E27FC236}">
                <a16:creationId xmlns:a16="http://schemas.microsoft.com/office/drawing/2014/main" id="{B94FBE3B-88B9-362F-98E0-4E2326D9E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5054" y="3950878"/>
            <a:ext cx="1744889" cy="17332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EF5639-06A4-28C9-F319-19D66B53EA4F}"/>
              </a:ext>
            </a:extLst>
          </p:cNvPr>
          <p:cNvSpPr txBox="1"/>
          <p:nvPr/>
        </p:nvSpPr>
        <p:spPr>
          <a:xfrm>
            <a:off x="1095828" y="2111829"/>
            <a:ext cx="10094685" cy="1200329"/>
          </a:xfrm>
          <a:prstGeom prst="rect">
            <a:avLst/>
          </a:prstGeom>
          <a:noFill/>
        </p:spPr>
        <p:txBody>
          <a:bodyPr wrap="square" rtlCol="0">
            <a:spAutoFit/>
          </a:bodyPr>
          <a:lstStyle/>
          <a:p>
            <a:pPr algn="ctr"/>
            <a:r>
              <a:rPr lang="en-US" sz="2400" b="0" i="0" dirty="0">
                <a:solidFill>
                  <a:srgbClr val="333333"/>
                </a:solidFill>
                <a:effectLst/>
                <a:latin typeface="Lato" panose="020F0502020204030203" pitchFamily="34" charset="0"/>
              </a:rPr>
              <a:t>“Systems Engineering Professional (SEP) certification </a:t>
            </a:r>
            <a:r>
              <a:rPr lang="en-US" sz="2400" b="1" i="0" u="sng" dirty="0">
                <a:solidFill>
                  <a:srgbClr val="0070C0"/>
                </a:solidFill>
                <a:effectLst/>
                <a:latin typeface="Lato" panose="020F0502020204030203" pitchFamily="34" charset="0"/>
              </a:rPr>
              <a:t>formally recognizes </a:t>
            </a:r>
            <a:r>
              <a:rPr lang="en-US" sz="2400" b="0" i="0" dirty="0">
                <a:solidFill>
                  <a:srgbClr val="333333"/>
                </a:solidFill>
                <a:effectLst/>
                <a:latin typeface="Lato" panose="020F0502020204030203" pitchFamily="34" charset="0"/>
              </a:rPr>
              <a:t>your progress through your career as you develop and apply </a:t>
            </a:r>
          </a:p>
          <a:p>
            <a:pPr algn="ctr"/>
            <a:r>
              <a:rPr lang="en-US" sz="2400" b="1" i="0" u="sng" dirty="0">
                <a:solidFill>
                  <a:srgbClr val="0070C0"/>
                </a:solidFill>
                <a:effectLst/>
                <a:latin typeface="Lato" panose="020F0502020204030203" pitchFamily="34" charset="0"/>
              </a:rPr>
              <a:t>systems engineering knowledge and practices</a:t>
            </a:r>
            <a:r>
              <a:rPr lang="en-US" sz="2400" b="0" i="0" dirty="0">
                <a:solidFill>
                  <a:srgbClr val="333333"/>
                </a:solidFill>
                <a:effectLst/>
                <a:latin typeface="Lato" panose="020F0502020204030203" pitchFamily="34" charset="0"/>
              </a:rPr>
              <a:t>.” </a:t>
            </a:r>
            <a:endParaRPr lang="en-US" sz="2400" dirty="0">
              <a:solidFill>
                <a:schemeClr val="tx2"/>
              </a:solidFill>
            </a:endParaRPr>
          </a:p>
        </p:txBody>
      </p:sp>
    </p:spTree>
    <p:extLst>
      <p:ext uri="{BB962C8B-B14F-4D97-AF65-F5344CB8AC3E}">
        <p14:creationId xmlns:p14="http://schemas.microsoft.com/office/powerpoint/2010/main" val="642139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INCOSE Certification?</a:t>
            </a:r>
          </a:p>
        </p:txBody>
      </p:sp>
      <p:sp>
        <p:nvSpPr>
          <p:cNvPr id="4" name="Slide Number Placeholder 3"/>
          <p:cNvSpPr>
            <a:spLocks noGrp="1"/>
          </p:cNvSpPr>
          <p:nvPr>
            <p:ph type="sldNum" sz="quarter" idx="12"/>
          </p:nvPr>
        </p:nvSpPr>
        <p:spPr/>
        <p:txBody>
          <a:bodyPr/>
          <a:lstStyle/>
          <a:p>
            <a:fld id="{8773574F-BB2D-4D11-BCC3-14202D29839B}" type="slidenum">
              <a:rPr lang="en-US" smtClean="0"/>
              <a:t>8</a:t>
            </a:fld>
            <a:endParaRPr lang="en-US"/>
          </a:p>
        </p:txBody>
      </p:sp>
      <p:sp>
        <p:nvSpPr>
          <p:cNvPr id="5" name="TextBox 4">
            <a:extLst>
              <a:ext uri="{FF2B5EF4-FFF2-40B4-BE49-F238E27FC236}">
                <a16:creationId xmlns:a16="http://schemas.microsoft.com/office/drawing/2014/main" id="{AADFA17E-A658-0FE6-EE5A-CC972F253B13}"/>
              </a:ext>
            </a:extLst>
          </p:cNvPr>
          <p:cNvSpPr txBox="1"/>
          <p:nvPr/>
        </p:nvSpPr>
        <p:spPr>
          <a:xfrm>
            <a:off x="7046836" y="6537719"/>
            <a:ext cx="4412193" cy="307777"/>
          </a:xfrm>
          <a:prstGeom prst="rect">
            <a:avLst/>
          </a:prstGeom>
          <a:noFill/>
        </p:spPr>
        <p:txBody>
          <a:bodyPr wrap="square">
            <a:spAutoFit/>
          </a:bodyPr>
          <a:lstStyle/>
          <a:p>
            <a:r>
              <a:rPr lang="en-US" sz="1400" dirty="0"/>
              <a:t>https://www.incose.org/systems-engineering-certification</a:t>
            </a:r>
          </a:p>
        </p:txBody>
      </p:sp>
      <p:pic>
        <p:nvPicPr>
          <p:cNvPr id="1026" name="Picture 2" descr="ASEP">
            <a:extLst>
              <a:ext uri="{FF2B5EF4-FFF2-40B4-BE49-F238E27FC236}">
                <a16:creationId xmlns:a16="http://schemas.microsoft.com/office/drawing/2014/main" id="{0640001F-4C18-9778-B78F-26F3B2C1D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1" y="2103936"/>
            <a:ext cx="1744889" cy="17332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2139914-1C6A-BBD5-2FD5-52F0ACB992D0}"/>
              </a:ext>
            </a:extLst>
          </p:cNvPr>
          <p:cNvSpPr txBox="1"/>
          <p:nvPr/>
        </p:nvSpPr>
        <p:spPr>
          <a:xfrm>
            <a:off x="3410857" y="2064359"/>
            <a:ext cx="7844972" cy="1200329"/>
          </a:xfrm>
          <a:prstGeom prst="rect">
            <a:avLst/>
          </a:prstGeom>
          <a:noFill/>
        </p:spPr>
        <p:txBody>
          <a:bodyPr wrap="square">
            <a:spAutoFit/>
          </a:bodyPr>
          <a:lstStyle/>
          <a:p>
            <a:r>
              <a:rPr lang="en-US" b="0" i="0" dirty="0">
                <a:solidFill>
                  <a:srgbClr val="414042"/>
                </a:solidFill>
                <a:effectLst/>
                <a:latin typeface="Open Sans" panose="020B0606030504020204" pitchFamily="34" charset="0"/>
              </a:rPr>
              <a:t>The Associate Systems Engineering Professional (ASEP) is recognized as knowledgeable but without demonstrated SE experience. The qualification for the ASEP is possession of SE knowledge typical of a junior systems engineer, as evidenced by passing the knowledge exam.</a:t>
            </a:r>
            <a:endParaRPr lang="en-US" dirty="0"/>
          </a:p>
        </p:txBody>
      </p:sp>
    </p:spTree>
    <p:extLst>
      <p:ext uri="{BB962C8B-B14F-4D97-AF65-F5344CB8AC3E}">
        <p14:creationId xmlns:p14="http://schemas.microsoft.com/office/powerpoint/2010/main" val="2638983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INCOSE Certification?</a:t>
            </a:r>
          </a:p>
        </p:txBody>
      </p:sp>
      <p:sp>
        <p:nvSpPr>
          <p:cNvPr id="4" name="Slide Number Placeholder 3"/>
          <p:cNvSpPr>
            <a:spLocks noGrp="1"/>
          </p:cNvSpPr>
          <p:nvPr>
            <p:ph type="sldNum" sz="quarter" idx="12"/>
          </p:nvPr>
        </p:nvSpPr>
        <p:spPr/>
        <p:txBody>
          <a:bodyPr/>
          <a:lstStyle/>
          <a:p>
            <a:fld id="{8773574F-BB2D-4D11-BCC3-14202D29839B}" type="slidenum">
              <a:rPr lang="en-US" smtClean="0"/>
              <a:t>9</a:t>
            </a:fld>
            <a:endParaRPr lang="en-US"/>
          </a:p>
        </p:txBody>
      </p:sp>
      <p:sp>
        <p:nvSpPr>
          <p:cNvPr id="5" name="TextBox 4">
            <a:extLst>
              <a:ext uri="{FF2B5EF4-FFF2-40B4-BE49-F238E27FC236}">
                <a16:creationId xmlns:a16="http://schemas.microsoft.com/office/drawing/2014/main" id="{AADFA17E-A658-0FE6-EE5A-CC972F253B13}"/>
              </a:ext>
            </a:extLst>
          </p:cNvPr>
          <p:cNvSpPr txBox="1"/>
          <p:nvPr/>
        </p:nvSpPr>
        <p:spPr>
          <a:xfrm>
            <a:off x="7046836" y="6537719"/>
            <a:ext cx="4412193" cy="307777"/>
          </a:xfrm>
          <a:prstGeom prst="rect">
            <a:avLst/>
          </a:prstGeom>
          <a:noFill/>
        </p:spPr>
        <p:txBody>
          <a:bodyPr wrap="square">
            <a:spAutoFit/>
          </a:bodyPr>
          <a:lstStyle/>
          <a:p>
            <a:r>
              <a:rPr lang="en-US" sz="1400" dirty="0"/>
              <a:t>https://www.incose.org/systems-engineering-certification</a:t>
            </a:r>
          </a:p>
        </p:txBody>
      </p:sp>
      <p:pic>
        <p:nvPicPr>
          <p:cNvPr id="2" name="Picture 4" descr="CSEP">
            <a:extLst>
              <a:ext uri="{FF2B5EF4-FFF2-40B4-BE49-F238E27FC236}">
                <a16:creationId xmlns:a16="http://schemas.microsoft.com/office/drawing/2014/main" id="{9AF8BD62-1954-29C6-F20F-0C8161E30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1" y="2103936"/>
            <a:ext cx="1744889" cy="17332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1806CD1-08A9-0224-87DF-F93E978B1B68}"/>
              </a:ext>
            </a:extLst>
          </p:cNvPr>
          <p:cNvSpPr txBox="1"/>
          <p:nvPr/>
        </p:nvSpPr>
        <p:spPr>
          <a:xfrm>
            <a:off x="3410857" y="2064359"/>
            <a:ext cx="7844972" cy="1477328"/>
          </a:xfrm>
          <a:prstGeom prst="rect">
            <a:avLst/>
          </a:prstGeom>
          <a:noFill/>
        </p:spPr>
        <p:txBody>
          <a:bodyPr wrap="square">
            <a:spAutoFit/>
          </a:bodyPr>
          <a:lstStyle/>
          <a:p>
            <a:r>
              <a:rPr lang="en-US" b="0" i="0" dirty="0">
                <a:solidFill>
                  <a:srgbClr val="414042"/>
                </a:solidFill>
                <a:effectLst/>
                <a:latin typeface="Open Sans" panose="020B0606030504020204" pitchFamily="34" charset="0"/>
              </a:rPr>
              <a:t>The Certified Systems Engineering Professional (CSEP) is recognized as a systems engineering practitioner who has demonstrated knowledge and experience in many aspects of the discipline. The qualifications for this level include education, SE knowledge, and SE experience that serve various job profiles of an experienced, all-round systems engineer.</a:t>
            </a:r>
            <a:endParaRPr lang="en-US" dirty="0"/>
          </a:p>
        </p:txBody>
      </p:sp>
    </p:spTree>
    <p:extLst>
      <p:ext uri="{BB962C8B-B14F-4D97-AF65-F5344CB8AC3E}">
        <p14:creationId xmlns:p14="http://schemas.microsoft.com/office/powerpoint/2010/main" val="2107756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bership Slide Deck" id="{49CBD01A-03BE-6741-8887-84F53DA99A92}" vid="{AA45A5CC-F469-1D41-B86C-24B64DDAD0B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60C7C6182BF842B2C45FBDBF328783" ma:contentTypeVersion="27" ma:contentTypeDescription="Create a new document." ma:contentTypeScope="" ma:versionID="d5ab1e4dc7ce6b7a576f0f6fd109fe65">
  <xsd:schema xmlns:xsd="http://www.w3.org/2001/XMLSchema" xmlns:xs="http://www.w3.org/2001/XMLSchema" xmlns:p="http://schemas.microsoft.com/office/2006/metadata/properties" xmlns:ns2="07d0ccec-aae8-4814-a6d3-0c68dd73da2d" xmlns:ns3="9faeb335-af12-4888-a1e3-d4a8639b6f5f" xmlns:ns4="c4350312-9962-4734-8b89-bc083b93d4ff" targetNamespace="http://schemas.microsoft.com/office/2006/metadata/properties" ma:root="true" ma:fieldsID="a49b913f31c5b6409837dd15a19ae47f" ns2:_="" ns3:_="" ns4:_="">
    <xsd:import namespace="07d0ccec-aae8-4814-a6d3-0c68dd73da2d"/>
    <xsd:import namespace="9faeb335-af12-4888-a1e3-d4a8639b6f5f"/>
    <xsd:import namespace="c4350312-9962-4734-8b89-bc083b93d4ff"/>
    <xsd:element name="properties">
      <xsd:complexType>
        <xsd:sequence>
          <xsd:element name="documentManagement">
            <xsd:complexType>
              <xsd:all>
                <xsd:element ref="ns2:incoseDistribution" minOccurs="0"/>
                <xsd:element ref="ns2:df56f4c5a0be4550856ac6bd150af184" minOccurs="0"/>
                <xsd:element ref="ns2:TaxCatchAll" minOccurs="0"/>
                <xsd:element ref="ns2:TaxCatchAllLabel" minOccurs="0"/>
                <xsd:element ref="ns2:j6f62fd0e2284e44b1906b33aa785078" minOccurs="0"/>
                <xsd:element ref="ns2:o4d603b143c54403a43a44e339fe5e1a" minOccurs="0"/>
                <xsd:element ref="ns3:Author_x0028_s_x0029_"/>
                <xsd:element ref="ns3:Descriptive_x0020_Title"/>
                <xsd:element ref="ns3:Keywords0" minOccurs="0"/>
                <xsd:element ref="ns3:Publication_x0020_Date" minOccurs="0"/>
                <xsd:element ref="ns3:Short_x0020_Description"/>
                <xsd:element ref="ns3:Term"/>
                <xsd:element ref="ns2:fc73f2c3713f415c9afd0faf07c59adc"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0ccec-aae8-4814-a6d3-0c68dd73da2d" elementFormDefault="qualified">
    <xsd:import namespace="http://schemas.microsoft.com/office/2006/documentManagement/types"/>
    <xsd:import namespace="http://schemas.microsoft.com/office/infopath/2007/PartnerControls"/>
    <xsd:element name="incoseDistribution" ma:index="10" nillable="true" ma:displayName="Distribution" ma:default="" ma:internalName="incoseDistribution">
      <xsd:simpleType>
        <xsd:restriction base="dms:Choice">
          <xsd:enumeration value="Open For Public Distribution"/>
          <xsd:enumeration value="Internal to INCOSE Members"/>
        </xsd:restriction>
      </xsd:simpleType>
    </xsd:element>
    <xsd:element name="df56f4c5a0be4550856ac6bd150af184" ma:index="11" nillable="true" ma:taxonomy="true" ma:internalName="df56f4c5a0be4550856ac6bd150af184" ma:taxonomyFieldName="incoseChapters" ma:displayName="Chapters" ma:default="" ma:fieldId="{df56f4c5-a0be-4550-856a-c6bd150af184}" ma:sspId="08fe2f84-03a1-48cf-9e03-1bf6c33fafbe" ma:termSetId="cfb95cbd-7a79-444e-88d9-ed9ec2f185f9"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62e79503-1a2b-4294-a229-384a0f52ada3}" ma:internalName="TaxCatchAll" ma:showField="CatchAllData"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62e79503-1a2b-4294-a229-384a0f52ada3}" ma:internalName="TaxCatchAllLabel" ma:readOnly="true" ma:showField="CatchAllDataLabel"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j6f62fd0e2284e44b1906b33aa785078" ma:index="15" nillable="true" ma:taxonomy="true" ma:internalName="j6f62fd0e2284e44b1906b33aa785078" ma:taxonomyFieldName="incoseWorkingGroup" ma:displayName="Working Groups" ma:default="" ma:fieldId="{36f62fd0-e228-4e44-b190-6b33aa785078}" ma:sspId="08fe2f84-03a1-48cf-9e03-1bf6c33fafbe" ma:termSetId="b4545d9d-43c2-43a5-b101-c26e148252f5" ma:anchorId="00000000-0000-0000-0000-000000000000" ma:open="false" ma:isKeyword="false">
      <xsd:complexType>
        <xsd:sequence>
          <xsd:element ref="pc:Terms" minOccurs="0" maxOccurs="1"/>
        </xsd:sequence>
      </xsd:complexType>
    </xsd:element>
    <xsd:element name="o4d603b143c54403a43a44e339fe5e1a" ma:index="17" nillable="true" ma:taxonomy="true" ma:internalName="o4d603b143c54403a43a44e339fe5e1a" ma:taxonomyFieldName="incoseOrganizations" ma:displayName="Organizations" ma:default="" ma:fieldId="{84d603b1-43c5-4403-a43a-44e339fe5e1a}" ma:sspId="08fe2f84-03a1-48cf-9e03-1bf6c33fafbe" ma:termSetId="48b99640-702e-422f-a11d-aec6d871b7cd" ma:anchorId="00000000-0000-0000-0000-000000000000" ma:open="false" ma:isKeyword="false">
      <xsd:complexType>
        <xsd:sequence>
          <xsd:element ref="pc:Terms" minOccurs="0" maxOccurs="1"/>
        </xsd:sequence>
      </xsd:complexType>
    </xsd:element>
    <xsd:element name="fc73f2c3713f415c9afd0faf07c59adc" ma:index="25" nillable="true" ma:taxonomy="true" ma:internalName="fc73f2c3713f415c9afd0faf07c59adc" ma:taxonomyFieldName="INCOSEProductValue" ma:displayName="Item Value" ma:default="45;#Local|254e409e-99ce-4994-8e1c-1a49057a5299" ma:fieldId="{fc73f2c3-713f-415c-9afd-0faf07c59adc}" ma:taxonomyMulti="true" ma:sspId="08fe2f84-03a1-48cf-9e03-1bf6c33fafbe" ma:termSetId="432b97d5-a841-4537-8786-65acc6747ba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aeb335-af12-4888-a1e3-d4a8639b6f5f" elementFormDefault="qualified">
    <xsd:import namespace="http://schemas.microsoft.com/office/2006/documentManagement/types"/>
    <xsd:import namespace="http://schemas.microsoft.com/office/infopath/2007/PartnerControls"/>
    <xsd:element name="Author_x0028_s_x0029_" ma:index="19" ma:displayName="Author(s)" ma:description="Enter the individual's name (Jane Doe), the group's name (Measurement Working Group), or N/A" ma:internalName="Author_x0028_s_x0029_0" ma:readOnly="false">
      <xsd:simpleType>
        <xsd:restriction base="dms:Text">
          <xsd:maxLength value="255"/>
        </xsd:restriction>
      </xsd:simpleType>
    </xsd:element>
    <xsd:element name="Descriptive_x0020_Title" ma:index="20" ma:displayName="Descriptive Title" ma:description="e.g. Metrics Primer v 1.0" ma:internalName="Descriptive_x0020_Title0" ma:readOnly="false">
      <xsd:simpleType>
        <xsd:restriction base="dms:Text">
          <xsd:maxLength value="255"/>
        </xsd:restriction>
      </xsd:simpleType>
    </xsd:element>
    <xsd:element name="Keywords0" ma:index="21" nillable="true" ma:displayName="Keywords" ma:description="e.g. metrics measurement primer" ma:internalName="Keywords00" ma:readOnly="false">
      <xsd:simpleType>
        <xsd:restriction base="dms:Text">
          <xsd:maxLength value="255"/>
        </xsd:restriction>
      </xsd:simpleType>
    </xsd:element>
    <xsd:element name="Publication_x0020_Date" ma:index="22" nillable="true" ma:displayName="Publication Date" ma:default="[today]" ma:format="DateOnly" ma:internalName="Publication_x0020_Date0" ma:readOnly="false">
      <xsd:simpleType>
        <xsd:restriction base="dms:DateTime"/>
      </xsd:simpleType>
    </xsd:element>
    <xsd:element name="Short_x0020_Description" ma:index="23" ma:displayName="Short Description" ma:description="e.g. The Metrics Primer defines the basic concepts behind measurement and provides the background knowledge needed to prepare you to set up a measurement program." ma:internalName="Short_x0020_Description0" ma:readOnly="false">
      <xsd:simpleType>
        <xsd:restriction base="dms:Note">
          <xsd:maxLength value="255"/>
        </xsd:restriction>
      </xsd:simpleType>
    </xsd:element>
    <xsd:element name="Term" ma:index="24" ma:displayName="Term" ma:internalName="Term0"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350312-9962-4734-8b89-bc083b93d4ff" elementFormDefault="qualified">
    <xsd:import namespace="http://schemas.microsoft.com/office/2006/documentManagement/types"/>
    <xsd:import namespace="http://schemas.microsoft.com/office/infopath/2007/PartnerControls"/>
    <xsd:element name="SharedWithUsers" ma:index="2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4d603b143c54403a43a44e339fe5e1a xmlns="07d0ccec-aae8-4814-a6d3-0c68dd73da2d">
      <Terms xmlns="http://schemas.microsoft.com/office/infopath/2007/PartnerControls"/>
    </o4d603b143c54403a43a44e339fe5e1a>
    <df56f4c5a0be4550856ac6bd150af184 xmlns="07d0ccec-aae8-4814-a6d3-0c68dd73da2d">
      <Terms xmlns="http://schemas.microsoft.com/office/infopath/2007/PartnerControls"/>
    </df56f4c5a0be4550856ac6bd150af184>
    <Keywords0 xmlns="9faeb335-af12-4888-a1e3-d4a8639b6f5f" xsi:nil="true"/>
    <Author_x0028_s_x0029_ xmlns="9faeb335-af12-4888-a1e3-d4a8639b6f5f">Paul Martin</Author_x0028_s_x0029_>
    <Short_x0020_Description xmlns="9faeb335-af12-4888-a1e3-d4a8639b6f5f">INCOSE Chesapeake Chapter Powerpoint Template </Short_x0020_Description>
    <Term xmlns="9faeb335-af12-4888-a1e3-d4a8639b6f5f">INCOSE Chesapeake Chapter Powerpoint Template </Term>
    <fc73f2c3713f415c9afd0faf07c59adc xmlns="07d0ccec-aae8-4814-a6d3-0c68dd73da2d">
      <Terms xmlns="http://schemas.microsoft.com/office/infopath/2007/PartnerControls">
        <TermInfo xmlns="http://schemas.microsoft.com/office/infopath/2007/PartnerControls">
          <TermName xmlns="http://schemas.microsoft.com/office/infopath/2007/PartnerControls">Local</TermName>
          <TermId xmlns="http://schemas.microsoft.com/office/infopath/2007/PartnerControls">254e409e-99ce-4994-8e1c-1a49057a5299</TermId>
        </TermInfo>
      </Terms>
    </fc73f2c3713f415c9afd0faf07c59adc>
    <Descriptive_x0020_Title xmlns="9faeb335-af12-4888-a1e3-d4a8639b6f5f">INCOSE Chesapeake Chapter Powerpoint Template </Descriptive_x0020_Title>
    <incoseDistribution xmlns="07d0ccec-aae8-4814-a6d3-0c68dd73da2d" xsi:nil="true"/>
    <Publication_x0020_Date xmlns="9faeb335-af12-4888-a1e3-d4a8639b6f5f">2019-04-27T07:00:00+00:00</Publication_x0020_Date>
    <TaxCatchAll xmlns="07d0ccec-aae8-4814-a6d3-0c68dd73da2d">
      <Value>45</Value>
    </TaxCatchAll>
    <j6f62fd0e2284e44b1906b33aa785078 xmlns="07d0ccec-aae8-4814-a6d3-0c68dd73da2d">
      <Terms xmlns="http://schemas.microsoft.com/office/infopath/2007/PartnerControls"/>
    </j6f62fd0e2284e44b1906b33aa785078>
  </documentManagement>
</p:properties>
</file>

<file path=customXml/itemProps1.xml><?xml version="1.0" encoding="utf-8"?>
<ds:datastoreItem xmlns:ds="http://schemas.openxmlformats.org/officeDocument/2006/customXml" ds:itemID="{71A22276-2DC8-4B81-9E89-C10871C3C95B}">
  <ds:schemaRefs>
    <ds:schemaRef ds:uri="http://schemas.microsoft.com/sharepoint/v3/contenttype/forms"/>
  </ds:schemaRefs>
</ds:datastoreItem>
</file>

<file path=customXml/itemProps2.xml><?xml version="1.0" encoding="utf-8"?>
<ds:datastoreItem xmlns:ds="http://schemas.openxmlformats.org/officeDocument/2006/customXml" ds:itemID="{5107E4E9-2DC1-4A53-BCF3-783A4FC471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d0ccec-aae8-4814-a6d3-0c68dd73da2d"/>
    <ds:schemaRef ds:uri="9faeb335-af12-4888-a1e3-d4a8639b6f5f"/>
    <ds:schemaRef ds:uri="c4350312-9962-4734-8b89-bc083b93d4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9CE24F-07C4-45AA-A989-ED4392E6447F}">
  <ds:schemaRefs>
    <ds:schemaRef ds:uri="http://schemas.openxmlformats.org/package/2006/metadata/core-properties"/>
    <ds:schemaRef ds:uri="07d0ccec-aae8-4814-a6d3-0c68dd73da2d"/>
    <ds:schemaRef ds:uri="http://www.w3.org/XML/1998/namespace"/>
    <ds:schemaRef ds:uri="http://purl.org/dc/terms/"/>
    <ds:schemaRef ds:uri="http://schemas.microsoft.com/office/2006/documentManagement/types"/>
    <ds:schemaRef ds:uri="9faeb335-af12-4888-a1e3-d4a8639b6f5f"/>
    <ds:schemaRef ds:uri="http://purl.org/dc/elements/1.1/"/>
    <ds:schemaRef ds:uri="http://schemas.microsoft.com/office/infopath/2007/PartnerControls"/>
    <ds:schemaRef ds:uri="c4350312-9962-4734-8b89-bc083b93d4ff"/>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15329</TotalTime>
  <Words>1665</Words>
  <Application>Microsoft Office PowerPoint</Application>
  <PresentationFormat>Widescreen</PresentationFormat>
  <Paragraphs>420</Paragraphs>
  <Slides>59</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59</vt:i4>
      </vt:variant>
    </vt:vector>
  </HeadingPairs>
  <TitlesOfParts>
    <vt:vector size="72" baseType="lpstr">
      <vt:lpstr>Arial</vt:lpstr>
      <vt:lpstr>Bradley Hand ITC</vt:lpstr>
      <vt:lpstr>Calibri</vt:lpstr>
      <vt:lpstr>Century</vt:lpstr>
      <vt:lpstr>Century Gothic</vt:lpstr>
      <vt:lpstr>Courier New</vt:lpstr>
      <vt:lpstr>Lato</vt:lpstr>
      <vt:lpstr>Open Sans</vt:lpstr>
      <vt:lpstr>Optima</vt:lpstr>
      <vt:lpstr>Segoe Print</vt:lpstr>
      <vt:lpstr>Wingdings</vt:lpstr>
      <vt:lpstr>Office Theme</vt:lpstr>
      <vt:lpstr>Custom Design</vt:lpstr>
      <vt:lpstr>INCOSE Chesapeake Chapter Webinar  Understanding INCOSE SEP Certification  June 24, 2023</vt:lpstr>
      <vt:lpstr>First…</vt:lpstr>
      <vt:lpstr>Agenda</vt:lpstr>
      <vt:lpstr>What is INCOSE Certification?</vt:lpstr>
      <vt:lpstr>What is INCOSE Certification?</vt:lpstr>
      <vt:lpstr>What is INCOSE Certification?</vt:lpstr>
      <vt:lpstr>What is INCOSE Certification?</vt:lpstr>
      <vt:lpstr>What is INCOSE Certification?</vt:lpstr>
      <vt:lpstr>What is INCOSE Certification?</vt:lpstr>
      <vt:lpstr>What is INCOSE Certification?</vt:lpstr>
      <vt:lpstr>INCOSE Certification Level Requirements</vt:lpstr>
      <vt:lpstr>INCOSE Certification Level Costs</vt:lpstr>
      <vt:lpstr>INCOSE Certification Level Costs</vt:lpstr>
      <vt:lpstr>Questions?</vt:lpstr>
      <vt:lpstr>Why Get Certified?</vt:lpstr>
      <vt:lpstr>Why Get Certified?</vt:lpstr>
      <vt:lpstr>Value of Certification</vt:lpstr>
      <vt:lpstr>Value of Certification</vt:lpstr>
      <vt:lpstr>Value of Certification</vt:lpstr>
      <vt:lpstr>Value of Certification</vt:lpstr>
      <vt:lpstr>Questions?</vt:lpstr>
      <vt:lpstr>How to get Certified?</vt:lpstr>
      <vt:lpstr>ASEP Certification Process</vt:lpstr>
      <vt:lpstr>ASEP Certification Process</vt:lpstr>
      <vt:lpstr>ASEP Certification Process</vt:lpstr>
      <vt:lpstr>ASEP Certification Process</vt:lpstr>
      <vt:lpstr>ASEP Certification Process</vt:lpstr>
      <vt:lpstr>ASEP Certification Process</vt:lpstr>
      <vt:lpstr>Questions?</vt:lpstr>
      <vt:lpstr>CSEP Certification Process</vt:lpstr>
      <vt:lpstr>CSEP Certification Process</vt:lpstr>
      <vt:lpstr>CSEP Certification Process</vt:lpstr>
      <vt:lpstr>CSEP Certification Application</vt:lpstr>
      <vt:lpstr>CSEP Certification Application</vt:lpstr>
      <vt:lpstr>CSEP Certification Application</vt:lpstr>
      <vt:lpstr>CSEP Certification Application</vt:lpstr>
      <vt:lpstr>CSEP Certification Process</vt:lpstr>
      <vt:lpstr>CSEP Certification Process</vt:lpstr>
      <vt:lpstr>CSEP Certification Process</vt:lpstr>
      <vt:lpstr>CSEP Certification Process</vt:lpstr>
      <vt:lpstr>CSEP Certification Process</vt:lpstr>
      <vt:lpstr>CSEP Certification Process</vt:lpstr>
      <vt:lpstr>Questions?</vt:lpstr>
      <vt:lpstr>ESEP Certification Process</vt:lpstr>
      <vt:lpstr>ESEP Certification Process</vt:lpstr>
      <vt:lpstr>ESEP Certification Process</vt:lpstr>
      <vt:lpstr>ESEP Certification Process</vt:lpstr>
      <vt:lpstr>ESEP Certification Process</vt:lpstr>
      <vt:lpstr>ESEP Certification Application</vt:lpstr>
      <vt:lpstr>ESEP Certification Application</vt:lpstr>
      <vt:lpstr>ESEP Certification Process</vt:lpstr>
      <vt:lpstr>ESEP Certification Process</vt:lpstr>
      <vt:lpstr>ESEP Certification Process</vt:lpstr>
      <vt:lpstr>ESEP Certification Process</vt:lpstr>
      <vt:lpstr>ESEP Certification Process</vt:lpstr>
      <vt:lpstr>Questions?</vt:lpstr>
      <vt:lpstr>How to Stay Certified?</vt:lpstr>
      <vt:lpstr>Certification Renewal Process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Evans</dc:creator>
  <cp:lastModifiedBy>Steven Biemer</cp:lastModifiedBy>
  <cp:revision>314</cp:revision>
  <dcterms:created xsi:type="dcterms:W3CDTF">2020-02-12T20:04:07Z</dcterms:created>
  <dcterms:modified xsi:type="dcterms:W3CDTF">2023-06-19T19:45:21Z</dcterms:modified>
</cp:coreProperties>
</file>