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7" r:id="rId5"/>
  </p:sldMasterIdLst>
  <p:notesMasterIdLst>
    <p:notesMasterId r:id="rId16"/>
  </p:notesMasterIdLst>
  <p:sldIdLst>
    <p:sldId id="609" r:id="rId6"/>
    <p:sldId id="658" r:id="rId7"/>
    <p:sldId id="662" r:id="rId8"/>
    <p:sldId id="663" r:id="rId9"/>
    <p:sldId id="664" r:id="rId10"/>
    <p:sldId id="666" r:id="rId11"/>
    <p:sldId id="667" r:id="rId12"/>
    <p:sldId id="668" r:id="rId13"/>
    <p:sldId id="669" r:id="rId14"/>
    <p:sldId id="6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660033"/>
    <a:srgbClr val="EAEAEA"/>
    <a:srgbClr val="D9F3FF"/>
    <a:srgbClr val="2971A9"/>
    <a:srgbClr val="FFB48F"/>
    <a:srgbClr val="FFCC00"/>
    <a:srgbClr val="FCE3B2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94"/>
  </p:normalViewPr>
  <p:slideViewPr>
    <p:cSldViewPr snapToGrid="0" snapToObjects="1">
      <p:cViewPr varScale="1">
        <p:scale>
          <a:sx n="126" d="100"/>
          <a:sy n="126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8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89F94-2366-42B1-BD34-0AA4E3D72D49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D1F99-826B-41AF-B843-AE625B6D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6361"/>
            <a:ext cx="9144000" cy="210003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45023"/>
            <a:ext cx="9144000" cy="94065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33" y="679451"/>
            <a:ext cx="6803726" cy="20362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18688" y="6509046"/>
            <a:ext cx="5754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Segoe Print" panose="02000600000000000000" pitchFamily="2" charset="0"/>
              </a:rPr>
              <a:t>Champions and Practitioners of Systems Engineering</a:t>
            </a:r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Text&#10;&#10;Description automatically generate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2413" y="95250"/>
            <a:ext cx="3914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 smtClean="0">
                <a:latin typeface="Century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entury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04B06864-51BD-4677-8EF8-CA6747B6CCCF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7ECC744D-6635-4AB1-BDC9-44874ED5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1" y="1728539"/>
            <a:ext cx="1138447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61" y="4243226"/>
            <a:ext cx="11384478" cy="10145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67DA0-D41D-4347-9BBB-B9BAB563C5AD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D7E0-C8BC-4CBA-8FDB-A543DC05A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13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A1FC-7B74-4B57-A508-5D7381824D23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4A2D-A2E3-4120-B6DA-B02E1AD12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8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1709738"/>
            <a:ext cx="115190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61" y="4589463"/>
            <a:ext cx="115190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040D-E828-4DE8-8E4E-736D9206078F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F121-EF17-4F0F-AF4A-CCDA91BBD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1454654"/>
            <a:ext cx="11519065" cy="882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761" y="2455524"/>
            <a:ext cx="5616039" cy="37214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55524"/>
            <a:ext cx="5750626" cy="3721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418A-4AA3-41DA-A514-7C25B89E0C6E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08AD-9FDE-4045-BEC5-B4D3F4055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6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1376737"/>
            <a:ext cx="11519065" cy="100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61" y="2381625"/>
            <a:ext cx="55938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762" y="3205537"/>
            <a:ext cx="5593814" cy="29841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59257"/>
            <a:ext cx="57506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05537"/>
            <a:ext cx="5750626" cy="29841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038E-DB2B-40C2-9A73-DBAD09379A45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879D-F0D1-4054-A3A3-B7755BC18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4ABB-1B47-4E9E-A374-87819C736176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9D1F-80C3-427C-90DB-936D977B5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13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80ED-94C0-492C-9C15-9DF70D24503E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A8E3-B9D4-4CD7-B4D1-938C1265F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3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1458929"/>
            <a:ext cx="4368265" cy="11302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58930"/>
            <a:ext cx="6739638" cy="4402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62" y="2671280"/>
            <a:ext cx="4368264" cy="31977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8777-0F45-406A-A3DB-A6B28DFA94F4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7B74-C759-4CC2-AEB3-50625768B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95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2" y="1443519"/>
            <a:ext cx="4368263" cy="11866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4337" y="1443519"/>
            <a:ext cx="6888489" cy="441753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62" y="2753474"/>
            <a:ext cx="4368264" cy="31155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6B3F-0671-46DC-BD71-A1E769B99FFE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3D4FA-B509-4EED-BA01-F46BF7FE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89504"/>
            <a:ext cx="10515600" cy="167297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41" y="679451"/>
            <a:ext cx="6803726" cy="20362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11412"/>
            <a:ext cx="54898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Segoe Print" panose="02000600000000000000" pitchFamily="2" charset="0"/>
              </a:rPr>
              <a:t>Champions and Practitioners of Systems Engineering</a:t>
            </a:r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456" y="365125"/>
            <a:ext cx="808793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83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83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358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358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2656" y="365125"/>
            <a:ext cx="83911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0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4950" y="63264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24"/>
          <a:stretch/>
        </p:blipFill>
        <p:spPr>
          <a:xfrm>
            <a:off x="417691" y="533345"/>
            <a:ext cx="2544965" cy="98912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" y="6537719"/>
            <a:ext cx="5460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Segoe Print" panose="02000600000000000000" pitchFamily="2" charset="0"/>
              </a:rPr>
              <a:t>Champions and Practitioners of Systems Engineering</a:t>
            </a:r>
          </a:p>
        </p:txBody>
      </p:sp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971A9"/>
        </a:buClr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38650" y="325438"/>
            <a:ext cx="74834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3225" y="1884363"/>
            <a:ext cx="11518900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25" y="6188075"/>
            <a:ext cx="300513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B1600758-BEDF-43E4-A69D-C219A609701A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188075"/>
            <a:ext cx="487680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8925" y="6188075"/>
            <a:ext cx="27432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4B797474-06F1-41CA-97B4-B22062011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2" descr="Text&#10;&#10;Description automatically generated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52413" y="95250"/>
            <a:ext cx="3914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971A9"/>
          </a:solidFill>
          <a:latin typeface="Century" panose="02040604050505020304" pitchFamily="18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971A9"/>
        </a:buClr>
        <a:buFont typeface="Arial" charset="0"/>
        <a:buChar char="•"/>
        <a:defRPr sz="28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sz="24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sz="20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ose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2F16-C616-1CF1-542E-55D9DEE7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185887"/>
            <a:ext cx="10515600" cy="26378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000" dirty="0"/>
              <a:t>INCOSE Chesapeake Chapter Webinar </a:t>
            </a:r>
            <a:br>
              <a:rPr lang="en-US" sz="4800" dirty="0"/>
            </a:b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INCOSE SEP Certification</a:t>
            </a:r>
            <a:br>
              <a:rPr lang="en-US" sz="4800" dirty="0"/>
            </a:br>
            <a:r>
              <a:rPr lang="en-US" sz="3600" dirty="0"/>
              <a:t>Part 2</a:t>
            </a:r>
            <a:br>
              <a:rPr lang="en-US" sz="4800" dirty="0"/>
            </a:br>
            <a:r>
              <a:rPr lang="en-US" sz="3000" dirty="0"/>
              <a:t>June 24, 2023</a:t>
            </a: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38772-1841-D423-47B0-FF99B82A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031299-29B8-FF12-188A-58BD6B6E074A}"/>
              </a:ext>
            </a:extLst>
          </p:cNvPr>
          <p:cNvSpPr txBox="1"/>
          <p:nvPr/>
        </p:nvSpPr>
        <p:spPr>
          <a:xfrm>
            <a:off x="8222427" y="6297010"/>
            <a:ext cx="3125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2971A9"/>
                </a:solidFill>
              </a:rPr>
              <a:t>Host: Dr. Steve Biemer, CSEP</a:t>
            </a:r>
          </a:p>
        </p:txBody>
      </p:sp>
    </p:spTree>
    <p:extLst>
      <p:ext uri="{BB962C8B-B14F-4D97-AF65-F5344CB8AC3E}">
        <p14:creationId xmlns:p14="http://schemas.microsoft.com/office/powerpoint/2010/main" val="276677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62655" y="365125"/>
            <a:ext cx="8805543" cy="13255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574F-BB2D-4D11-BCC3-14202D29839B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ASEP">
            <a:extLst>
              <a:ext uri="{FF2B5EF4-FFF2-40B4-BE49-F238E27FC236}">
                <a16:creationId xmlns:a16="http://schemas.microsoft.com/office/drawing/2014/main" id="{0640001F-4C18-9778-B78F-26F3B2C1D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97" y="2440073"/>
            <a:ext cx="1072276" cy="106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SEP">
            <a:extLst>
              <a:ext uri="{FF2B5EF4-FFF2-40B4-BE49-F238E27FC236}">
                <a16:creationId xmlns:a16="http://schemas.microsoft.com/office/drawing/2014/main" id="{6B434CF1-AC7E-4FDC-03D8-FE3EC90C8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97" y="3870566"/>
            <a:ext cx="1072276" cy="106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SEP">
            <a:extLst>
              <a:ext uri="{FF2B5EF4-FFF2-40B4-BE49-F238E27FC236}">
                <a16:creationId xmlns:a16="http://schemas.microsoft.com/office/drawing/2014/main" id="{B94FBE3B-88B9-362F-98E0-4E2326D9E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97" y="5301059"/>
            <a:ext cx="1072276" cy="106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Students as Questioners 1: What's a Question? | creativiteach">
            <a:extLst>
              <a:ext uri="{FF2B5EF4-FFF2-40B4-BE49-F238E27FC236}">
                <a16:creationId xmlns:a16="http://schemas.microsoft.com/office/drawing/2014/main" id="{A226DAEF-4C52-5C26-B7A3-05C98DB32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2015104"/>
            <a:ext cx="2827791" cy="282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0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2</a:t>
            </a:fld>
            <a:endParaRPr lang="en-US" dirty="0"/>
          </a:p>
        </p:txBody>
      </p:sp>
      <p:pic>
        <p:nvPicPr>
          <p:cNvPr id="18434" name="Picture 2" descr="CertificationProcessGraphics_Approved_Renewal">
            <a:extLst>
              <a:ext uri="{FF2B5EF4-FFF2-40B4-BE49-F238E27FC236}">
                <a16:creationId xmlns:a16="http://schemas.microsoft.com/office/drawing/2014/main" id="{1DC665A1-A472-109C-160D-30ED5A3E4C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351"/>
          <a:stretch/>
        </p:blipFill>
        <p:spPr bwMode="auto">
          <a:xfrm>
            <a:off x="2161860" y="1690688"/>
            <a:ext cx="7868279" cy="44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54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72B474-4F7C-1C4A-2866-66FCDEA14A95}"/>
              </a:ext>
            </a:extLst>
          </p:cNvPr>
          <p:cNvSpPr/>
          <p:nvPr/>
        </p:nvSpPr>
        <p:spPr>
          <a:xfrm>
            <a:off x="7713056" y="1623061"/>
            <a:ext cx="4029364" cy="48698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US" altLang="en-US" sz="2000" b="1" dirty="0">
                <a:solidFill>
                  <a:schemeClr val="tx2"/>
                </a:solidFill>
                <a:latin typeface="+mn-lt"/>
              </a:rPr>
              <a:t>Professional Development Units</a:t>
            </a:r>
          </a:p>
          <a:p>
            <a:pPr>
              <a:defRPr/>
            </a:pPr>
            <a:endParaRPr lang="en-US" altLang="en-US" sz="2000" dirty="0">
              <a:solidFill>
                <a:schemeClr val="tx2"/>
              </a:solidFill>
            </a:endParaRPr>
          </a:p>
          <a:p>
            <a:pPr marL="114300">
              <a:defRPr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ASEP Renewal: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Period: Five years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Fee: $100 application fee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Membership required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120 PDUs required</a:t>
            </a:r>
          </a:p>
          <a:p>
            <a:pPr marL="114300">
              <a:defRPr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CSEP Renewal: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Period: three years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Fee: $100 application fee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Membership required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120 PDUs required</a:t>
            </a:r>
          </a:p>
          <a:p>
            <a:pPr marL="114300">
              <a:defRPr/>
            </a:pPr>
            <a:r>
              <a:rPr lang="en-US" altLang="en-US" sz="2000" dirty="0">
                <a:solidFill>
                  <a:schemeClr val="tx2"/>
                </a:solidFill>
                <a:latin typeface="+mn-lt"/>
              </a:rPr>
              <a:t>ESEP: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No renewal required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Active membership required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3</a:t>
            </a:fld>
            <a:endParaRPr lang="en-US" dirty="0"/>
          </a:p>
        </p:txBody>
      </p:sp>
      <p:pic>
        <p:nvPicPr>
          <p:cNvPr id="18434" name="Picture 2" descr="CertificationProcessGraphics_Approved_Renewal">
            <a:extLst>
              <a:ext uri="{FF2B5EF4-FFF2-40B4-BE49-F238E27FC236}">
                <a16:creationId xmlns:a16="http://schemas.microsoft.com/office/drawing/2014/main" id="{1DC665A1-A472-109C-160D-30ED5A3E4C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351"/>
          <a:stretch/>
        </p:blipFill>
        <p:spPr bwMode="auto">
          <a:xfrm>
            <a:off x="247561" y="2035054"/>
            <a:ext cx="7333109" cy="416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DAF51B-34BC-32F6-5D0A-971535CB00E6}"/>
              </a:ext>
            </a:extLst>
          </p:cNvPr>
          <p:cNvSpPr/>
          <p:nvPr/>
        </p:nvSpPr>
        <p:spPr>
          <a:xfrm>
            <a:off x="379947" y="3087914"/>
            <a:ext cx="1301370" cy="1299731"/>
          </a:xfrm>
          <a:prstGeom prst="rect">
            <a:avLst/>
          </a:prstGeom>
          <a:noFill/>
          <a:ln w="571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826152-F1CE-1834-00A3-62D0B4878DD5}"/>
              </a:ext>
            </a:extLst>
          </p:cNvPr>
          <p:cNvSpPr/>
          <p:nvPr/>
        </p:nvSpPr>
        <p:spPr>
          <a:xfrm>
            <a:off x="8128000" y="1857829"/>
            <a:ext cx="3323771" cy="393337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00" b="1" dirty="0">
              <a:solidFill>
                <a:srgbClr val="660033"/>
              </a:solidFill>
            </a:endParaRPr>
          </a:p>
          <a:p>
            <a:pPr algn="ctr"/>
            <a:r>
              <a:rPr lang="en-US" sz="2400" b="1" dirty="0">
                <a:solidFill>
                  <a:srgbClr val="660033"/>
                </a:solidFill>
              </a:rPr>
              <a:t>Professional Development Units (PDUs)</a:t>
            </a:r>
            <a:endParaRPr lang="en-US" sz="2400" b="1" u="sng" dirty="0">
              <a:solidFill>
                <a:srgbClr val="660033"/>
              </a:solidFill>
            </a:endParaRPr>
          </a:p>
          <a:p>
            <a:pPr algn="ctr"/>
            <a:endParaRPr lang="en-US" sz="2400" dirty="0">
              <a:solidFill>
                <a:srgbClr val="660033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ASEP:	120 PDUs</a:t>
            </a: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	every 5 years</a:t>
            </a:r>
          </a:p>
          <a:p>
            <a:pPr>
              <a:tabLst>
                <a:tab pos="1371600" algn="l"/>
              </a:tabLst>
            </a:pPr>
            <a:endParaRPr lang="en-US" sz="2400" dirty="0">
              <a:solidFill>
                <a:srgbClr val="660033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CSEP:	120 PDUs</a:t>
            </a: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	every 3 years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E30E6-5A72-FBD5-2E03-F34D60BD7104}"/>
              </a:ext>
            </a:extLst>
          </p:cNvPr>
          <p:cNvSpPr txBox="1"/>
          <p:nvPr/>
        </p:nvSpPr>
        <p:spPr>
          <a:xfrm>
            <a:off x="480060" y="1958380"/>
            <a:ext cx="5559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6699"/>
                </a:solidFill>
              </a:rPr>
              <a:t>Category 1: Technical Society Participation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6A24DA-5BC6-B9AE-BB89-0FB0794E9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049" y="2674563"/>
            <a:ext cx="5722012" cy="36519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CDE0B6-E5D3-6319-2486-351821BB8847}"/>
              </a:ext>
            </a:extLst>
          </p:cNvPr>
          <p:cNvSpPr txBox="1"/>
          <p:nvPr/>
        </p:nvSpPr>
        <p:spPr>
          <a:xfrm>
            <a:off x="6234579" y="6581001"/>
            <a:ext cx="592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INCOSE, CER-PROC-01, INCOSE SEP Certification Definition &amp; Requirements, v1.0, April 2018</a:t>
            </a:r>
          </a:p>
        </p:txBody>
      </p:sp>
    </p:spTree>
    <p:extLst>
      <p:ext uri="{BB962C8B-B14F-4D97-AF65-F5344CB8AC3E}">
        <p14:creationId xmlns:p14="http://schemas.microsoft.com/office/powerpoint/2010/main" val="283178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826152-F1CE-1834-00A3-62D0B4878DD5}"/>
              </a:ext>
            </a:extLst>
          </p:cNvPr>
          <p:cNvSpPr/>
          <p:nvPr/>
        </p:nvSpPr>
        <p:spPr>
          <a:xfrm>
            <a:off x="8128000" y="1857829"/>
            <a:ext cx="3323771" cy="393337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00" b="1" dirty="0">
              <a:solidFill>
                <a:srgbClr val="660033"/>
              </a:solidFill>
            </a:endParaRPr>
          </a:p>
          <a:p>
            <a:pPr algn="ctr"/>
            <a:r>
              <a:rPr lang="en-US" sz="2400" b="1" dirty="0">
                <a:solidFill>
                  <a:srgbClr val="660033"/>
                </a:solidFill>
              </a:rPr>
              <a:t>Professional Development Units (PDUs)</a:t>
            </a:r>
            <a:endParaRPr lang="en-US" sz="2400" b="1" u="sng" dirty="0">
              <a:solidFill>
                <a:srgbClr val="660033"/>
              </a:solidFill>
            </a:endParaRPr>
          </a:p>
          <a:p>
            <a:pPr algn="ctr"/>
            <a:endParaRPr lang="en-US" sz="2400" dirty="0">
              <a:solidFill>
                <a:srgbClr val="660033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ASEP:	120 PDUs</a:t>
            </a: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	every 5 years</a:t>
            </a:r>
          </a:p>
          <a:p>
            <a:pPr>
              <a:tabLst>
                <a:tab pos="1371600" algn="l"/>
              </a:tabLst>
            </a:pPr>
            <a:endParaRPr lang="en-US" sz="2400" dirty="0">
              <a:solidFill>
                <a:srgbClr val="660033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CSEP:	120 PDUs</a:t>
            </a: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	every 3 years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E30E6-5A72-FBD5-2E03-F34D60BD7104}"/>
              </a:ext>
            </a:extLst>
          </p:cNvPr>
          <p:cNvSpPr txBox="1"/>
          <p:nvPr/>
        </p:nvSpPr>
        <p:spPr>
          <a:xfrm>
            <a:off x="480060" y="1958380"/>
            <a:ext cx="5556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6699"/>
                </a:solidFill>
              </a:rPr>
              <a:t>Category 2: SE Course Work &amp; Publication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DE0B6-E5D3-6319-2486-351821BB8847}"/>
              </a:ext>
            </a:extLst>
          </p:cNvPr>
          <p:cNvSpPr txBox="1"/>
          <p:nvPr/>
        </p:nvSpPr>
        <p:spPr>
          <a:xfrm>
            <a:off x="6234579" y="6581001"/>
            <a:ext cx="592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INCOSE, CER-PROC-01, INCOSE SEP Certification Definition &amp; Requirements, v1.0, April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FCCFEB-42FC-97E1-5902-A7462FE92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049" y="2674563"/>
            <a:ext cx="5699573" cy="326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0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826152-F1CE-1834-00A3-62D0B4878DD5}"/>
              </a:ext>
            </a:extLst>
          </p:cNvPr>
          <p:cNvSpPr/>
          <p:nvPr/>
        </p:nvSpPr>
        <p:spPr>
          <a:xfrm>
            <a:off x="8128000" y="1857829"/>
            <a:ext cx="3323771" cy="393337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00" b="1" dirty="0">
              <a:solidFill>
                <a:srgbClr val="660033"/>
              </a:solidFill>
            </a:endParaRPr>
          </a:p>
          <a:p>
            <a:pPr algn="ctr"/>
            <a:r>
              <a:rPr lang="en-US" sz="2400" b="1" dirty="0">
                <a:solidFill>
                  <a:srgbClr val="660033"/>
                </a:solidFill>
              </a:rPr>
              <a:t>Professional Development Units (PDUs)</a:t>
            </a:r>
            <a:endParaRPr lang="en-US" sz="2400" b="1" u="sng" dirty="0">
              <a:solidFill>
                <a:srgbClr val="660033"/>
              </a:solidFill>
            </a:endParaRPr>
          </a:p>
          <a:p>
            <a:pPr algn="ctr"/>
            <a:endParaRPr lang="en-US" sz="2400" dirty="0">
              <a:solidFill>
                <a:srgbClr val="660033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ASEP:	120 PDUs</a:t>
            </a: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	every 5 years</a:t>
            </a:r>
          </a:p>
          <a:p>
            <a:pPr>
              <a:tabLst>
                <a:tab pos="1371600" algn="l"/>
              </a:tabLst>
            </a:pPr>
            <a:endParaRPr lang="en-US" sz="2400" dirty="0">
              <a:solidFill>
                <a:srgbClr val="660033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CSEP:	120 PDUs</a:t>
            </a:r>
          </a:p>
          <a:p>
            <a:pPr>
              <a:tabLst>
                <a:tab pos="1371600" algn="l"/>
              </a:tabLst>
            </a:pPr>
            <a:r>
              <a:rPr lang="en-US" sz="2400" dirty="0">
                <a:solidFill>
                  <a:srgbClr val="660033"/>
                </a:solidFill>
              </a:rPr>
              <a:t>	every 3 years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E30E6-5A72-FBD5-2E03-F34D60BD7104}"/>
              </a:ext>
            </a:extLst>
          </p:cNvPr>
          <p:cNvSpPr txBox="1"/>
          <p:nvPr/>
        </p:nvSpPr>
        <p:spPr>
          <a:xfrm>
            <a:off x="480060" y="1958380"/>
            <a:ext cx="544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6699"/>
                </a:solidFill>
              </a:rPr>
              <a:t>Category 3: SE Job Function Participation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DE0B6-E5D3-6319-2486-351821BB8847}"/>
              </a:ext>
            </a:extLst>
          </p:cNvPr>
          <p:cNvSpPr txBox="1"/>
          <p:nvPr/>
        </p:nvSpPr>
        <p:spPr>
          <a:xfrm>
            <a:off x="6234579" y="6581001"/>
            <a:ext cx="592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INCOSE, CER-PROC-01, INCOSE SEP Certification Definition &amp; Requirements, v1.0, April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FCCFEB-42FC-97E1-5902-A7462FE923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909"/>
          <a:stretch/>
        </p:blipFill>
        <p:spPr>
          <a:xfrm>
            <a:off x="824049" y="2674563"/>
            <a:ext cx="5699573" cy="1763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6BBACB-97DA-AA1E-64AB-860B91407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69" y="2695357"/>
            <a:ext cx="5699573" cy="198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6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9449CBE-F3B1-CC0C-880D-9C29C2DCE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22" y="2795905"/>
            <a:ext cx="10565678" cy="350708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E30E6-5A72-FBD5-2E03-F34D60BD7104}"/>
              </a:ext>
            </a:extLst>
          </p:cNvPr>
          <p:cNvSpPr txBox="1"/>
          <p:nvPr/>
        </p:nvSpPr>
        <p:spPr>
          <a:xfrm>
            <a:off x="480060" y="1958380"/>
            <a:ext cx="21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6699"/>
                </a:solidFill>
              </a:rPr>
              <a:t>Recordkeeping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DE0B6-E5D3-6319-2486-351821BB8847}"/>
              </a:ext>
            </a:extLst>
          </p:cNvPr>
          <p:cNvSpPr txBox="1"/>
          <p:nvPr/>
        </p:nvSpPr>
        <p:spPr>
          <a:xfrm>
            <a:off x="6234579" y="6581001"/>
            <a:ext cx="592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INCOSE, CER-PROC-01, INCOSE SEP Certification Definition &amp; Requirements, v1.0, April 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C9B122-97BC-636C-3432-3D2900ABAC21}"/>
              </a:ext>
            </a:extLst>
          </p:cNvPr>
          <p:cNvSpPr txBox="1"/>
          <p:nvPr/>
        </p:nvSpPr>
        <p:spPr>
          <a:xfrm>
            <a:off x="3124200" y="1835269"/>
            <a:ext cx="8240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responsibility of the INCOSE member!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Must use the INCOSE log of continuing education EXCEL template, Form 13</a:t>
            </a:r>
          </a:p>
        </p:txBody>
      </p:sp>
    </p:spTree>
    <p:extLst>
      <p:ext uri="{BB962C8B-B14F-4D97-AF65-F5344CB8AC3E}">
        <p14:creationId xmlns:p14="http://schemas.microsoft.com/office/powerpoint/2010/main" val="189715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DE0B6-E5D3-6319-2486-351821BB8847}"/>
              </a:ext>
            </a:extLst>
          </p:cNvPr>
          <p:cNvSpPr txBox="1"/>
          <p:nvPr/>
        </p:nvSpPr>
        <p:spPr>
          <a:xfrm>
            <a:off x="6234579" y="6581001"/>
            <a:ext cx="592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INCOSE, CER-PROC-01, INCOSE SEP Certification Definition &amp; Requirements, v1.0, April 2018</a:t>
            </a:r>
          </a:p>
        </p:txBody>
      </p:sp>
      <p:pic>
        <p:nvPicPr>
          <p:cNvPr id="3" name="Picture 2" descr="CertificationProcessGraphics_Approved_Renewal">
            <a:extLst>
              <a:ext uri="{FF2B5EF4-FFF2-40B4-BE49-F238E27FC236}">
                <a16:creationId xmlns:a16="http://schemas.microsoft.com/office/drawing/2014/main" id="{9DCB6FF7-C266-CE40-102E-17D1BF5D8A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351"/>
          <a:stretch/>
        </p:blipFill>
        <p:spPr bwMode="auto">
          <a:xfrm>
            <a:off x="247561" y="2035054"/>
            <a:ext cx="7333109" cy="416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F15F64-328D-DA57-9D28-E05CA62193F5}"/>
              </a:ext>
            </a:extLst>
          </p:cNvPr>
          <p:cNvSpPr/>
          <p:nvPr/>
        </p:nvSpPr>
        <p:spPr>
          <a:xfrm>
            <a:off x="1850606" y="3087914"/>
            <a:ext cx="2744253" cy="1299731"/>
          </a:xfrm>
          <a:prstGeom prst="rect">
            <a:avLst/>
          </a:prstGeom>
          <a:noFill/>
          <a:ln w="571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EAB60-862D-FB92-F8EC-FEA4C3EEA427}"/>
              </a:ext>
            </a:extLst>
          </p:cNvPr>
          <p:cNvSpPr txBox="1"/>
          <p:nvPr/>
        </p:nvSpPr>
        <p:spPr>
          <a:xfrm>
            <a:off x="7580670" y="2186940"/>
            <a:ext cx="4611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 the PDU activities spreadsheet online at </a:t>
            </a:r>
            <a:r>
              <a:rPr lang="en-US" dirty="0">
                <a:hlinkClick r:id="rId3"/>
              </a:rPr>
              <a:t>www.incose.org</a:t>
            </a:r>
            <a:r>
              <a:rPr lang="en-US" dirty="0"/>
              <a:t> with the renewal fee.</a:t>
            </a:r>
          </a:p>
          <a:p>
            <a:endParaRPr lang="en-US" dirty="0"/>
          </a:p>
          <a:p>
            <a:r>
              <a:rPr lang="en-US" dirty="0"/>
              <a:t>INCOSE may ask you to provide verification of claimed activities.</a:t>
            </a:r>
          </a:p>
          <a:p>
            <a:endParaRPr lang="en-US" dirty="0"/>
          </a:p>
          <a:p>
            <a:r>
              <a:rPr lang="en-US" dirty="0"/>
              <a:t>INCOSE will audit your submission and approve or disapprove.</a:t>
            </a:r>
          </a:p>
          <a:p>
            <a:endParaRPr lang="en-US" dirty="0"/>
          </a:p>
          <a:p>
            <a:r>
              <a:rPr lang="en-US" dirty="0"/>
              <a:t>If you claim more than 120 PDUs, you may carry over up to 30 PDUs from one renewal period to another (only those above 120).</a:t>
            </a:r>
          </a:p>
        </p:txBody>
      </p:sp>
    </p:spTree>
    <p:extLst>
      <p:ext uri="{BB962C8B-B14F-4D97-AF65-F5344CB8AC3E}">
        <p14:creationId xmlns:p14="http://schemas.microsoft.com/office/powerpoint/2010/main" val="25577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Renewal Process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DE0B6-E5D3-6319-2486-351821BB8847}"/>
              </a:ext>
            </a:extLst>
          </p:cNvPr>
          <p:cNvSpPr txBox="1"/>
          <p:nvPr/>
        </p:nvSpPr>
        <p:spPr>
          <a:xfrm>
            <a:off x="6234579" y="6581001"/>
            <a:ext cx="592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INCOSE, CER-PROC-01, INCOSE SEP Certification Definition &amp; Requirements, v1.0, April 2018</a:t>
            </a:r>
          </a:p>
        </p:txBody>
      </p:sp>
      <p:pic>
        <p:nvPicPr>
          <p:cNvPr id="3" name="Picture 2" descr="CertificationProcessGraphics_Approved_Renewal">
            <a:extLst>
              <a:ext uri="{FF2B5EF4-FFF2-40B4-BE49-F238E27FC236}">
                <a16:creationId xmlns:a16="http://schemas.microsoft.com/office/drawing/2014/main" id="{9DCB6FF7-C266-CE40-102E-17D1BF5D8A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351"/>
          <a:stretch/>
        </p:blipFill>
        <p:spPr bwMode="auto">
          <a:xfrm>
            <a:off x="247561" y="2035054"/>
            <a:ext cx="7333109" cy="416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F15F64-328D-DA57-9D28-E05CA62193F5}"/>
              </a:ext>
            </a:extLst>
          </p:cNvPr>
          <p:cNvSpPr/>
          <p:nvPr/>
        </p:nvSpPr>
        <p:spPr>
          <a:xfrm>
            <a:off x="1850606" y="3087914"/>
            <a:ext cx="2744253" cy="1299731"/>
          </a:xfrm>
          <a:prstGeom prst="rect">
            <a:avLst/>
          </a:prstGeom>
          <a:noFill/>
          <a:ln w="571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EAB60-862D-FB92-F8EC-FEA4C3EEA427}"/>
              </a:ext>
            </a:extLst>
          </p:cNvPr>
          <p:cNvSpPr txBox="1"/>
          <p:nvPr/>
        </p:nvSpPr>
        <p:spPr>
          <a:xfrm>
            <a:off x="7580670" y="2186940"/>
            <a:ext cx="46113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miss your certification expiration date, you may submit a late renewal request; however, there is an additional fee and the PDU threshold increases as follows.</a:t>
            </a:r>
          </a:p>
          <a:p>
            <a:endParaRPr lang="en-US" dirty="0"/>
          </a:p>
          <a:p>
            <a:pPr>
              <a:tabLst>
                <a:tab pos="914400" algn="l"/>
                <a:tab pos="1943100" algn="l"/>
                <a:tab pos="3200400" algn="l"/>
              </a:tabLst>
            </a:pPr>
            <a:r>
              <a:rPr lang="en-US" dirty="0"/>
              <a:t>	0-6 mo.	6-12 mo.	&gt;12 mo.</a:t>
            </a:r>
          </a:p>
          <a:p>
            <a:endParaRPr lang="en-US" dirty="0"/>
          </a:p>
          <a:p>
            <a:pPr>
              <a:tabLst>
                <a:tab pos="914400" algn="l"/>
                <a:tab pos="1943100" algn="l"/>
                <a:tab pos="3200400" algn="l"/>
              </a:tabLst>
            </a:pPr>
            <a:r>
              <a:rPr lang="en-US" dirty="0"/>
              <a:t>Fee	$50	$100	$150</a:t>
            </a:r>
          </a:p>
          <a:p>
            <a:pPr>
              <a:tabLst>
                <a:tab pos="914400" algn="l"/>
                <a:tab pos="1943100" algn="l"/>
                <a:tab pos="3200400" algn="l"/>
              </a:tabLst>
            </a:pPr>
            <a:endParaRPr lang="en-US" dirty="0"/>
          </a:p>
          <a:p>
            <a:pPr>
              <a:tabLst>
                <a:tab pos="914400" algn="l"/>
                <a:tab pos="1943100" algn="l"/>
                <a:tab pos="3200400" algn="l"/>
              </a:tabLst>
            </a:pPr>
            <a:r>
              <a:rPr lang="en-US" dirty="0"/>
              <a:t>ASEP	12 PDUs	24 PDUs	24 PDUs/</a:t>
            </a:r>
            <a:r>
              <a:rPr lang="en-US" dirty="0" err="1"/>
              <a:t>yr</a:t>
            </a:r>
            <a:endParaRPr lang="en-US" dirty="0"/>
          </a:p>
          <a:p>
            <a:pPr>
              <a:tabLst>
                <a:tab pos="914400" algn="l"/>
                <a:tab pos="1943100" algn="l"/>
                <a:tab pos="3200400" algn="l"/>
              </a:tabLst>
            </a:pPr>
            <a:r>
              <a:rPr lang="en-US" dirty="0"/>
              <a:t>CSEP	20 PDUs	40 PDUs	40 PDUs/</a:t>
            </a:r>
            <a:r>
              <a:rPr lang="en-US" dirty="0" err="1"/>
              <a:t>yr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5FF623-E822-83D2-642C-B6080A55BCD0}"/>
              </a:ext>
            </a:extLst>
          </p:cNvPr>
          <p:cNvCxnSpPr/>
          <p:nvPr/>
        </p:nvCxnSpPr>
        <p:spPr>
          <a:xfrm>
            <a:off x="7642860" y="3573780"/>
            <a:ext cx="43815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3D6DF-23CE-035F-B317-5F107DC137BF}"/>
              </a:ext>
            </a:extLst>
          </p:cNvPr>
          <p:cNvCxnSpPr/>
          <p:nvPr/>
        </p:nvCxnSpPr>
        <p:spPr>
          <a:xfrm>
            <a:off x="7642860" y="3939540"/>
            <a:ext cx="43815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0FCBAA-9857-4EC1-E9F5-DD3F34C341B1}"/>
              </a:ext>
            </a:extLst>
          </p:cNvPr>
          <p:cNvCxnSpPr/>
          <p:nvPr/>
        </p:nvCxnSpPr>
        <p:spPr>
          <a:xfrm>
            <a:off x="7642860" y="4610100"/>
            <a:ext cx="43815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E6AB4B-B3EB-A4DF-4F38-C1901BAFA131}"/>
              </a:ext>
            </a:extLst>
          </p:cNvPr>
          <p:cNvCxnSpPr/>
          <p:nvPr/>
        </p:nvCxnSpPr>
        <p:spPr>
          <a:xfrm>
            <a:off x="7642860" y="5379720"/>
            <a:ext cx="43815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30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49CBD01A-03BE-6741-8887-84F53DA99A92}" vid="{AA45A5CC-F469-1D41-B86C-24B64DDAD0B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0C7C6182BF842B2C45FBDBF328783" ma:contentTypeVersion="27" ma:contentTypeDescription="Create a new document." ma:contentTypeScope="" ma:versionID="d5ab1e4dc7ce6b7a576f0f6fd109fe65">
  <xsd:schema xmlns:xsd="http://www.w3.org/2001/XMLSchema" xmlns:xs="http://www.w3.org/2001/XMLSchema" xmlns:p="http://schemas.microsoft.com/office/2006/metadata/properties" xmlns:ns2="07d0ccec-aae8-4814-a6d3-0c68dd73da2d" xmlns:ns3="9faeb335-af12-4888-a1e3-d4a8639b6f5f" xmlns:ns4="c4350312-9962-4734-8b89-bc083b93d4ff" targetNamespace="http://schemas.microsoft.com/office/2006/metadata/properties" ma:root="true" ma:fieldsID="a49b913f31c5b6409837dd15a19ae47f" ns2:_="" ns3:_="" ns4:_="">
    <xsd:import namespace="07d0ccec-aae8-4814-a6d3-0c68dd73da2d"/>
    <xsd:import namespace="9faeb335-af12-4888-a1e3-d4a8639b6f5f"/>
    <xsd:import namespace="c4350312-9962-4734-8b89-bc083b93d4ff"/>
    <xsd:element name="properties">
      <xsd:complexType>
        <xsd:sequence>
          <xsd:element name="documentManagement">
            <xsd:complexType>
              <xsd:all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3:Author_x0028_s_x0029_"/>
                <xsd:element ref="ns3:Descriptive_x0020_Title"/>
                <xsd:element ref="ns3:Keywords0" minOccurs="0"/>
                <xsd:element ref="ns3:Publication_x0020_Date" minOccurs="0"/>
                <xsd:element ref="ns3:Short_x0020_Description"/>
                <xsd:element ref="ns3:Term"/>
                <xsd:element ref="ns2:fc73f2c3713f415c9afd0faf07c59adc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25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eb335-af12-4888-a1e3-d4a8639b6f5f" elementFormDefault="qualified">
    <xsd:import namespace="http://schemas.microsoft.com/office/2006/documentManagement/types"/>
    <xsd:import namespace="http://schemas.microsoft.com/office/infopath/2007/PartnerControls"/>
    <xsd:element name="Author_x0028_s_x0029_" ma:index="19" ma:displayName="Author(s)" ma:description="Enter the individual's name (Jane Doe), the group's name (Measurement Working Group), or N/A" ma:internalName="Author_x0028_s_x0029_0" ma:readOnly="false">
      <xsd:simpleType>
        <xsd:restriction base="dms:Text">
          <xsd:maxLength value="255"/>
        </xsd:restriction>
      </xsd:simpleType>
    </xsd:element>
    <xsd:element name="Descriptive_x0020_Title" ma:index="20" ma:displayName="Descriptive Title" ma:description="e.g. Metrics Primer v 1.0" ma:internalName="Descriptive_x0020_Title0" ma:readOnly="false">
      <xsd:simpleType>
        <xsd:restriction base="dms:Text">
          <xsd:maxLength value="255"/>
        </xsd:restriction>
      </xsd:simpleType>
    </xsd:element>
    <xsd:element name="Keywords0" ma:index="21" nillable="true" ma:displayName="Keywords" ma:description="e.g. metrics measurement primer" ma:internalName="Keywords00" ma:readOnly="false">
      <xsd:simpleType>
        <xsd:restriction base="dms:Text">
          <xsd:maxLength value="255"/>
        </xsd:restriction>
      </xsd:simpleType>
    </xsd:element>
    <xsd:element name="Publication_x0020_Date" ma:index="22" nillable="true" ma:displayName="Publication Date" ma:default="[today]" ma:format="DateOnly" ma:internalName="Publication_x0020_Date0" ma:readOnly="false">
      <xsd:simpleType>
        <xsd:restriction base="dms:DateTime"/>
      </xsd:simpleType>
    </xsd:element>
    <xsd:element name="Short_x0020_Description" ma:index="23" ma:displayName="Short Description" ma:description="e.g. The Metrics Primer defines the basic concepts behind measurement and provides the background knowledge needed to prepare you to set up a measurement program." ma:internalName="Short_x0020_Description0" ma:readOnly="false">
      <xsd:simpleType>
        <xsd:restriction base="dms:Note">
          <xsd:maxLength value="255"/>
        </xsd:restriction>
      </xsd:simpleType>
    </xsd:element>
    <xsd:element name="Term" ma:index="24" ma:displayName="Term" ma:internalName="Term0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50312-9962-4734-8b89-bc083b93d4ff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/>
    </df56f4c5a0be4550856ac6bd150af184>
    <Keywords0 xmlns="9faeb335-af12-4888-a1e3-d4a8639b6f5f" xsi:nil="true"/>
    <Author_x0028_s_x0029_ xmlns="9faeb335-af12-4888-a1e3-d4a8639b6f5f">Paul Martin</Author_x0028_s_x0029_>
    <Short_x0020_Description xmlns="9faeb335-af12-4888-a1e3-d4a8639b6f5f">INCOSE Chesapeake Chapter Powerpoint Template </Short_x0020_Description>
    <Term xmlns="9faeb335-af12-4888-a1e3-d4a8639b6f5f">INCOSE Chesapeake Chapter Powerpoint Template </Term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Descriptive_x0020_Title xmlns="9faeb335-af12-4888-a1e3-d4a8639b6f5f">INCOSE Chesapeake Chapter Powerpoint Template </Descriptive_x0020_Title>
    <incoseDistribution xmlns="07d0ccec-aae8-4814-a6d3-0c68dd73da2d" xsi:nil="true"/>
    <Publication_x0020_Date xmlns="9faeb335-af12-4888-a1e3-d4a8639b6f5f">2019-04-27T07:00:00+00:00</Publication_x0020_Date>
    <TaxCatchAll xmlns="07d0ccec-aae8-4814-a6d3-0c68dd73da2d"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Props1.xml><?xml version="1.0" encoding="utf-8"?>
<ds:datastoreItem xmlns:ds="http://schemas.openxmlformats.org/officeDocument/2006/customXml" ds:itemID="{71A22276-2DC8-4B81-9E89-C10871C3C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07E4E9-2DC1-4A53-BCF3-783A4FC47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0ccec-aae8-4814-a6d3-0c68dd73da2d"/>
    <ds:schemaRef ds:uri="9faeb335-af12-4888-a1e3-d4a8639b6f5f"/>
    <ds:schemaRef ds:uri="c4350312-9962-4734-8b89-bc083b93d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9CE24F-07C4-45AA-A989-ED4392E6447F}">
  <ds:schemaRefs>
    <ds:schemaRef ds:uri="http://schemas.openxmlformats.org/package/2006/metadata/core-properties"/>
    <ds:schemaRef ds:uri="07d0ccec-aae8-4814-a6d3-0c68dd73da2d"/>
    <ds:schemaRef ds:uri="http://www.w3.org/XML/1998/namespace"/>
    <ds:schemaRef ds:uri="http://purl.org/dc/terms/"/>
    <ds:schemaRef ds:uri="http://schemas.microsoft.com/office/2006/documentManagement/types"/>
    <ds:schemaRef ds:uri="9faeb335-af12-4888-a1e3-d4a8639b6f5f"/>
    <ds:schemaRef ds:uri="http://purl.org/dc/elements/1.1/"/>
    <ds:schemaRef ds:uri="http://schemas.microsoft.com/office/infopath/2007/PartnerControls"/>
    <ds:schemaRef ds:uri="c4350312-9962-4734-8b89-bc083b93d4f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15416</TotalTime>
  <Words>456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</vt:lpstr>
      <vt:lpstr>Century Gothic</vt:lpstr>
      <vt:lpstr>Courier New</vt:lpstr>
      <vt:lpstr>Optima</vt:lpstr>
      <vt:lpstr>Segoe Print</vt:lpstr>
      <vt:lpstr>Wingdings</vt:lpstr>
      <vt:lpstr>Office Theme</vt:lpstr>
      <vt:lpstr>Custom Design</vt:lpstr>
      <vt:lpstr>INCOSE Chesapeake Chapter Webinar  Understanding INCOSE SEP Certification Part 2 June 24, 2023</vt:lpstr>
      <vt:lpstr>Certification Renewal Process</vt:lpstr>
      <vt:lpstr>Certification Renewal Process</vt:lpstr>
      <vt:lpstr>Certification Renewal Process</vt:lpstr>
      <vt:lpstr>Certification Renewal Process</vt:lpstr>
      <vt:lpstr>Certification Renewal Process</vt:lpstr>
      <vt:lpstr>Certification Renewal Process</vt:lpstr>
      <vt:lpstr>Certification Renewal Process</vt:lpstr>
      <vt:lpstr>Certification Renewal Process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Evans</dc:creator>
  <cp:lastModifiedBy>Steven Biemer</cp:lastModifiedBy>
  <cp:revision>316</cp:revision>
  <dcterms:created xsi:type="dcterms:W3CDTF">2020-02-12T20:04:07Z</dcterms:created>
  <dcterms:modified xsi:type="dcterms:W3CDTF">2023-06-19T21:11:58Z</dcterms:modified>
</cp:coreProperties>
</file>