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7" r:id="rId5"/>
  </p:sldMasterIdLst>
  <p:notesMasterIdLst>
    <p:notesMasterId r:id="rId16"/>
  </p:notesMasterIdLst>
  <p:sldIdLst>
    <p:sldId id="609" r:id="rId6"/>
    <p:sldId id="658" r:id="rId7"/>
    <p:sldId id="662" r:id="rId8"/>
    <p:sldId id="663" r:id="rId9"/>
    <p:sldId id="664" r:id="rId10"/>
    <p:sldId id="665" r:id="rId11"/>
    <p:sldId id="668" r:id="rId12"/>
    <p:sldId id="669" r:id="rId13"/>
    <p:sldId id="670" r:id="rId14"/>
    <p:sldId id="6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FFFFFF"/>
    <a:srgbClr val="006699"/>
    <a:srgbClr val="EAEAEA"/>
    <a:srgbClr val="D9F3FF"/>
    <a:srgbClr val="2971A9"/>
    <a:srgbClr val="FFB48F"/>
    <a:srgbClr val="FFCC00"/>
    <a:srgbClr val="FCE3B2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94"/>
  </p:normalViewPr>
  <p:slideViewPr>
    <p:cSldViewPr snapToGrid="0" snapToObjects="1">
      <p:cViewPr varScale="1">
        <p:scale>
          <a:sx n="123" d="100"/>
          <a:sy n="123" d="100"/>
        </p:scale>
        <p:origin x="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8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89F94-2366-42B1-BD34-0AA4E3D72D49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D1F99-826B-41AF-B843-AE625B6D7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6361"/>
            <a:ext cx="9144000" cy="210003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45023"/>
            <a:ext cx="9144000" cy="94065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33" y="679451"/>
            <a:ext cx="6803726" cy="20362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218688" y="6509046"/>
            <a:ext cx="5754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Text&#10;&#10;Description automatically generated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2413" y="95250"/>
            <a:ext cx="3914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 smtClean="0">
                <a:latin typeface="Century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>
                <a:latin typeface="Century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04B06864-51BD-4677-8EF8-CA6747B6CCCF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7ECC744D-6635-4AB1-BDC9-44874ED5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1" y="1728539"/>
            <a:ext cx="1138447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761" y="4243226"/>
            <a:ext cx="11384478" cy="10145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67DA0-D41D-4347-9BBB-B9BAB563C5AD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7D7E0-C8BC-4CBA-8FDB-A543DC05A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3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A1FC-7B74-4B57-A508-5D7381824D23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4A2D-A2E3-4120-B6DA-B02E1AD12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8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709738"/>
            <a:ext cx="1151906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61" y="4589463"/>
            <a:ext cx="1151906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040D-E828-4DE8-8E4E-736D9206078F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F121-EF17-4F0F-AF4A-CCDA91BBD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454654"/>
            <a:ext cx="11519065" cy="882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761" y="2455524"/>
            <a:ext cx="5616039" cy="37214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55524"/>
            <a:ext cx="5750626" cy="3721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418A-4AA3-41DA-A514-7C25B89E0C6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08AD-9FDE-4045-BEC5-B4D3F4055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1376737"/>
            <a:ext cx="11519065" cy="100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61" y="2381625"/>
            <a:ext cx="55938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762" y="3205537"/>
            <a:ext cx="5593814" cy="29841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59257"/>
            <a:ext cx="57506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205537"/>
            <a:ext cx="5750626" cy="29841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C038E-DB2B-40C2-9A73-DBAD09379A45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79D-F0D1-4054-A3A3-B7755BC18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4ABB-1B47-4E9E-A374-87819C736176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9D1F-80C3-427C-90DB-936D977B5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13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80ED-94C0-492C-9C15-9DF70D24503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A8E3-B9D4-4CD7-B4D1-938C1265F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3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1" y="1458929"/>
            <a:ext cx="4368265" cy="11302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58930"/>
            <a:ext cx="6739638" cy="4402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62" y="2671280"/>
            <a:ext cx="4368264" cy="31977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8777-0F45-406A-A3DB-A6B28DFA94F4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7B74-C759-4CC2-AEB3-50625768B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95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2" y="1443519"/>
            <a:ext cx="4368263" cy="118666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4337" y="1443519"/>
            <a:ext cx="6888489" cy="441753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762" y="2753474"/>
            <a:ext cx="4368264" cy="31155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6B3F-0671-46DC-BD71-A1E769B99FFE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3D4FA-B509-4EED-BA01-F46BF7FE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89504"/>
            <a:ext cx="10515600" cy="167297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41" y="679451"/>
            <a:ext cx="6803726" cy="203624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11412"/>
            <a:ext cx="54898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456" y="365125"/>
            <a:ext cx="808793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83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83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358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358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2656" y="365125"/>
            <a:ext cx="83911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0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94950" y="63264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724D-AC68-E844-9254-CBB0734E74A2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24"/>
          <a:stretch/>
        </p:blipFill>
        <p:spPr>
          <a:xfrm>
            <a:off x="417691" y="533345"/>
            <a:ext cx="2544965" cy="98912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" y="6537719"/>
            <a:ext cx="5460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0" i="0" dirty="0">
                <a:solidFill>
                  <a:schemeClr val="bg1">
                    <a:lumMod val="50000"/>
                  </a:schemeClr>
                </a:solidFill>
                <a:effectLst/>
                <a:latin typeface="Segoe Print" panose="02000600000000000000" pitchFamily="2" charset="0"/>
              </a:rPr>
              <a:t>Champions and Practitioners of Systems Engineering</a:t>
            </a:r>
          </a:p>
        </p:txBody>
      </p:sp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971A9"/>
        </a:buClr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971A9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438650" y="325438"/>
            <a:ext cx="74834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3225" y="1884363"/>
            <a:ext cx="11518900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3225" y="6188075"/>
            <a:ext cx="300513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B1600758-BEDF-43E4-A69D-C219A609701A}" type="datetimeFigureOut">
              <a:rPr lang="en-US"/>
              <a:pPr>
                <a:defRPr/>
              </a:pPr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188075"/>
            <a:ext cx="4876800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8925" y="6188075"/>
            <a:ext cx="27432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cs typeface="+mn-cs"/>
              </a:defRPr>
            </a:lvl1pPr>
          </a:lstStyle>
          <a:p>
            <a:pPr>
              <a:defRPr/>
            </a:pPr>
            <a:fld id="{4B797474-06F1-41CA-97B4-B22062011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2" descr="Text&#10;&#10;Description automatically generated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252413" y="95250"/>
            <a:ext cx="3914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971A9"/>
          </a:solidFill>
          <a:latin typeface="Century" panose="02040604050505020304" pitchFamily="18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971A9"/>
          </a:solidFill>
          <a:latin typeface="Century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971A9"/>
        </a:buClr>
        <a:buFont typeface="Arial" charset="0"/>
        <a:buChar char="•"/>
        <a:defRPr sz="28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sz="24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sz="2000"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971A9"/>
        </a:buClr>
        <a:buFont typeface="Arial" charset="0"/>
        <a:buChar char="•"/>
        <a:defRPr kern="1200">
          <a:solidFill>
            <a:schemeClr val="tx1"/>
          </a:solidFill>
          <a:latin typeface="Century" panose="02040604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-scholar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2F16-C616-1CF1-542E-55D9DEE7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185887"/>
            <a:ext cx="10515600" cy="26378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en-US" sz="4000" dirty="0"/>
              <a:t>INCOSE Chesapeake Chapter Webinar </a:t>
            </a:r>
            <a:br>
              <a:rPr lang="en-US" sz="4800" dirty="0"/>
            </a:b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INCOSE SEP Certification</a:t>
            </a:r>
            <a:br>
              <a:rPr lang="en-US" sz="4800" dirty="0"/>
            </a:br>
            <a:r>
              <a:rPr lang="en-US" sz="3600" dirty="0"/>
              <a:t>Part 3</a:t>
            </a:r>
            <a:br>
              <a:rPr lang="en-US" sz="4800" dirty="0"/>
            </a:br>
            <a:r>
              <a:rPr lang="en-US" sz="3000" dirty="0"/>
              <a:t>June 24, 2023</a:t>
            </a:r>
            <a:endParaRPr 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38772-1841-D423-47B0-FF99B82A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724D-AC68-E844-9254-CBB0734E74A2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031299-29B8-FF12-188A-58BD6B6E074A}"/>
              </a:ext>
            </a:extLst>
          </p:cNvPr>
          <p:cNvSpPr txBox="1"/>
          <p:nvPr/>
        </p:nvSpPr>
        <p:spPr>
          <a:xfrm>
            <a:off x="8222427" y="6297010"/>
            <a:ext cx="3125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2971A9"/>
                </a:solidFill>
              </a:rPr>
              <a:t>Host: Dr. Steve Biemer, CSEP</a:t>
            </a:r>
          </a:p>
        </p:txBody>
      </p:sp>
    </p:spTree>
    <p:extLst>
      <p:ext uri="{BB962C8B-B14F-4D97-AF65-F5344CB8AC3E}">
        <p14:creationId xmlns:p14="http://schemas.microsoft.com/office/powerpoint/2010/main" val="276677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62655" y="365125"/>
            <a:ext cx="8805543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574F-BB2D-4D11-BCC3-14202D29839B}" type="slidenum">
              <a:rPr lang="en-US" smtClean="0"/>
              <a:t>10</a:t>
            </a:fld>
            <a:endParaRPr lang="en-US"/>
          </a:p>
        </p:txBody>
      </p:sp>
      <p:pic>
        <p:nvPicPr>
          <p:cNvPr id="1026" name="Picture 2" descr="ASEP">
            <a:extLst>
              <a:ext uri="{FF2B5EF4-FFF2-40B4-BE49-F238E27FC236}">
                <a16:creationId xmlns:a16="http://schemas.microsoft.com/office/drawing/2014/main" id="{0640001F-4C18-9778-B78F-26F3B2C1D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2440073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SEP">
            <a:extLst>
              <a:ext uri="{FF2B5EF4-FFF2-40B4-BE49-F238E27FC236}">
                <a16:creationId xmlns:a16="http://schemas.microsoft.com/office/drawing/2014/main" id="{6B434CF1-AC7E-4FDC-03D8-FE3EC90C8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3870566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SEP">
            <a:extLst>
              <a:ext uri="{FF2B5EF4-FFF2-40B4-BE49-F238E27FC236}">
                <a16:creationId xmlns:a16="http://schemas.microsoft.com/office/drawing/2014/main" id="{B94FBE3B-88B9-362F-98E0-4E2326D9E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97" y="5301059"/>
            <a:ext cx="1072276" cy="106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6" name="Picture 2" descr="11 Questions Every Runner Should Be Able to Answer. Can You? - Strength  Running">
            <a:extLst>
              <a:ext uri="{FF2B5EF4-FFF2-40B4-BE49-F238E27FC236}">
                <a16:creationId xmlns:a16="http://schemas.microsoft.com/office/drawing/2014/main" id="{C5AD3D18-4C69-7506-3EF2-15BC50BF9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75" y="1027906"/>
            <a:ext cx="35718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0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SEP Knowledge Exam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354527-5724-24F9-77C5-D8E159FAB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768" y="1745657"/>
            <a:ext cx="3498463" cy="43905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754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5179C-D64D-24BE-668A-55A4C49BDA42}"/>
              </a:ext>
            </a:extLst>
          </p:cNvPr>
          <p:cNvSpPr txBox="1"/>
          <p:nvPr/>
        </p:nvSpPr>
        <p:spPr>
          <a:xfrm>
            <a:off x="852407" y="2255003"/>
            <a:ext cx="60351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/>
              <a:t>Systems Engineering Handbook Scope</a:t>
            </a:r>
          </a:p>
          <a:p>
            <a:pPr marL="342900" indent="-342900">
              <a:buAutoNum type="arabicPeriod"/>
            </a:pPr>
            <a:r>
              <a:rPr lang="en-US" dirty="0"/>
              <a:t>Systems Engineering Overview</a:t>
            </a:r>
          </a:p>
          <a:p>
            <a:pPr marL="342900" indent="-342900">
              <a:buAutoNum type="arabicPeriod"/>
            </a:pPr>
            <a:r>
              <a:rPr lang="en-US" dirty="0"/>
              <a:t>Generic Life Cycle Stages</a:t>
            </a:r>
          </a:p>
          <a:p>
            <a:pPr marL="342900" indent="-342900">
              <a:buAutoNum type="arabicPeriod"/>
            </a:pPr>
            <a:r>
              <a:rPr lang="en-US" dirty="0"/>
              <a:t>Technical Processes</a:t>
            </a:r>
          </a:p>
          <a:p>
            <a:pPr marL="342900" indent="-342900">
              <a:buAutoNum type="arabicPeriod"/>
            </a:pPr>
            <a:r>
              <a:rPr lang="en-US" dirty="0"/>
              <a:t>Technical Management Processes</a:t>
            </a:r>
          </a:p>
          <a:p>
            <a:pPr marL="342900" indent="-342900">
              <a:buAutoNum type="arabicPeriod"/>
            </a:pPr>
            <a:r>
              <a:rPr lang="en-US" dirty="0"/>
              <a:t>Agreement Processes</a:t>
            </a:r>
          </a:p>
          <a:p>
            <a:pPr marL="342900" indent="-342900">
              <a:buAutoNum type="arabicPeriod"/>
            </a:pPr>
            <a:r>
              <a:rPr lang="en-US" dirty="0"/>
              <a:t>Organizational Project-Enabling Processes</a:t>
            </a:r>
          </a:p>
          <a:p>
            <a:pPr marL="342900" indent="-342900">
              <a:buAutoNum type="arabicPeriod"/>
            </a:pPr>
            <a:r>
              <a:rPr lang="en-US" dirty="0"/>
              <a:t>Tailoring Processes and Application of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Cross-Cutting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Specialty Engineering Activities</a:t>
            </a:r>
          </a:p>
        </p:txBody>
      </p:sp>
    </p:spTree>
    <p:extLst>
      <p:ext uri="{BB962C8B-B14F-4D97-AF65-F5344CB8AC3E}">
        <p14:creationId xmlns:p14="http://schemas.microsoft.com/office/powerpoint/2010/main" val="422617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5179C-D64D-24BE-668A-55A4C49BDA42}"/>
              </a:ext>
            </a:extLst>
          </p:cNvPr>
          <p:cNvSpPr txBox="1"/>
          <p:nvPr/>
        </p:nvSpPr>
        <p:spPr>
          <a:xfrm>
            <a:off x="852407" y="2255003"/>
            <a:ext cx="60351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/>
              <a:t>Systems Engineering Handbook Scope</a:t>
            </a:r>
          </a:p>
          <a:p>
            <a:pPr marL="342900" indent="-342900">
              <a:buAutoNum type="arabicPeriod"/>
            </a:pPr>
            <a:r>
              <a:rPr lang="en-US" dirty="0"/>
              <a:t>Systems Engineering Overview</a:t>
            </a:r>
          </a:p>
          <a:p>
            <a:pPr marL="342900" indent="-342900">
              <a:buAutoNum type="arabicPeriod"/>
            </a:pPr>
            <a:r>
              <a:rPr lang="en-US" dirty="0"/>
              <a:t>Generic Life Cycle Stages</a:t>
            </a:r>
          </a:p>
          <a:p>
            <a:pPr marL="342900" indent="-342900">
              <a:buAutoNum type="arabicPeriod"/>
            </a:pPr>
            <a:r>
              <a:rPr lang="en-US" dirty="0"/>
              <a:t>Technical Processes</a:t>
            </a:r>
          </a:p>
          <a:p>
            <a:pPr marL="342900" indent="-342900">
              <a:buAutoNum type="arabicPeriod"/>
            </a:pPr>
            <a:r>
              <a:rPr lang="en-US" dirty="0"/>
              <a:t>Technical Management Processes</a:t>
            </a:r>
          </a:p>
          <a:p>
            <a:pPr marL="342900" indent="-342900">
              <a:buAutoNum type="arabicPeriod"/>
            </a:pPr>
            <a:r>
              <a:rPr lang="en-US" dirty="0"/>
              <a:t>Agreement Processes</a:t>
            </a:r>
          </a:p>
          <a:p>
            <a:pPr marL="342900" indent="-342900">
              <a:buAutoNum type="arabicPeriod"/>
            </a:pPr>
            <a:r>
              <a:rPr lang="en-US" dirty="0"/>
              <a:t>Organizational Project-Enabling Processes</a:t>
            </a:r>
          </a:p>
          <a:p>
            <a:pPr marL="342900" indent="-342900">
              <a:buAutoNum type="arabicPeriod"/>
            </a:pPr>
            <a:r>
              <a:rPr lang="en-US" dirty="0"/>
              <a:t>Tailoring Processes and Application of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Cross-Cutting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Specialty Engineering Activities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0E7B5B-137D-7B1F-BC93-87575034879D}"/>
              </a:ext>
            </a:extLst>
          </p:cNvPr>
          <p:cNvSpPr/>
          <p:nvPr/>
        </p:nvSpPr>
        <p:spPr>
          <a:xfrm>
            <a:off x="751668" y="3115159"/>
            <a:ext cx="6532535" cy="139484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F28BC0-0818-6F13-A2CA-100AB2F0406B}"/>
              </a:ext>
            </a:extLst>
          </p:cNvPr>
          <p:cNvSpPr txBox="1"/>
          <p:nvPr/>
        </p:nvSpPr>
        <p:spPr>
          <a:xfrm>
            <a:off x="7384942" y="3608475"/>
            <a:ext cx="2241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6699"/>
                </a:solidFill>
              </a:rPr>
              <a:t>ISO 15288 Standard</a:t>
            </a:r>
          </a:p>
        </p:txBody>
      </p:sp>
    </p:spTree>
    <p:extLst>
      <p:ext uri="{BB962C8B-B14F-4D97-AF65-F5344CB8AC3E}">
        <p14:creationId xmlns:p14="http://schemas.microsoft.com/office/powerpoint/2010/main" val="11705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4110DC-F510-F57B-6A9B-C2CD4BF6AE9F}"/>
              </a:ext>
            </a:extLst>
          </p:cNvPr>
          <p:cNvSpPr/>
          <p:nvPr/>
        </p:nvSpPr>
        <p:spPr bwMode="auto">
          <a:xfrm>
            <a:off x="5267427" y="1485600"/>
            <a:ext cx="1752600" cy="5271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Technical Management Processes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304DF7-E5D0-2F41-904F-3675E9983CBE}"/>
              </a:ext>
            </a:extLst>
          </p:cNvPr>
          <p:cNvSpPr/>
          <p:nvPr/>
        </p:nvSpPr>
        <p:spPr bwMode="auto">
          <a:xfrm>
            <a:off x="7178688" y="1485600"/>
            <a:ext cx="1753644" cy="189607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Agreement Processes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55537-54DD-1F2A-C225-9FE68BEE9530}"/>
              </a:ext>
            </a:extLst>
          </p:cNvPr>
          <p:cNvSpPr/>
          <p:nvPr/>
        </p:nvSpPr>
        <p:spPr bwMode="auto">
          <a:xfrm>
            <a:off x="9051329" y="1483794"/>
            <a:ext cx="1743202" cy="42041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Organizational Project- Enabling Processes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198440-5F66-47A6-D9E6-6EB05538CB00}"/>
              </a:ext>
            </a:extLst>
          </p:cNvPr>
          <p:cNvSpPr/>
          <p:nvPr/>
        </p:nvSpPr>
        <p:spPr bwMode="auto">
          <a:xfrm>
            <a:off x="1731954" y="1499253"/>
            <a:ext cx="3442568" cy="48520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Technical Processes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8A2D7C-5F06-1592-D94A-260984ECDAAF}"/>
              </a:ext>
            </a:extLst>
          </p:cNvPr>
          <p:cNvSpPr/>
          <p:nvPr/>
        </p:nvSpPr>
        <p:spPr bwMode="auto">
          <a:xfrm>
            <a:off x="1808154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Business or Mission Analysis 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273547-20FF-E34F-05BC-66B54CE885AA}"/>
              </a:ext>
            </a:extLst>
          </p:cNvPr>
          <p:cNvSpPr/>
          <p:nvPr/>
        </p:nvSpPr>
        <p:spPr bwMode="auto">
          <a:xfrm>
            <a:off x="1808154" y="2716495"/>
            <a:ext cx="1524000" cy="544701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Stakeholder Needs &amp; Requirements Definition Process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FE0016-6091-1871-4494-0F96AD200D57}"/>
              </a:ext>
            </a:extLst>
          </p:cNvPr>
          <p:cNvSpPr/>
          <p:nvPr/>
        </p:nvSpPr>
        <p:spPr bwMode="auto">
          <a:xfrm>
            <a:off x="1808154" y="338167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System Requirements Definition Process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322624-B085-B176-5137-FDF0D8712A4A}"/>
              </a:ext>
            </a:extLst>
          </p:cNvPr>
          <p:cNvSpPr/>
          <p:nvPr/>
        </p:nvSpPr>
        <p:spPr bwMode="auto">
          <a:xfrm>
            <a:off x="1808154" y="453218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Design Definition Process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1ECA38-CAB2-4A46-4D5C-2422B6800F64}"/>
              </a:ext>
            </a:extLst>
          </p:cNvPr>
          <p:cNvSpPr/>
          <p:nvPr/>
        </p:nvSpPr>
        <p:spPr bwMode="auto">
          <a:xfrm>
            <a:off x="1808154" y="395934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Architecture Definition Process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EB3BE-5109-A801-DB25-777B196D8D65}"/>
              </a:ext>
            </a:extLst>
          </p:cNvPr>
          <p:cNvSpPr/>
          <p:nvPr/>
        </p:nvSpPr>
        <p:spPr bwMode="auto">
          <a:xfrm>
            <a:off x="1808154" y="510502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System Analysis Process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3A5110-DF10-932E-8DF1-E30C4E62A9AE}"/>
              </a:ext>
            </a:extLst>
          </p:cNvPr>
          <p:cNvSpPr/>
          <p:nvPr/>
        </p:nvSpPr>
        <p:spPr bwMode="auto">
          <a:xfrm>
            <a:off x="1808154" y="568792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Implementation Process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7FC09D-4981-11B4-5C43-14805211D030}"/>
              </a:ext>
            </a:extLst>
          </p:cNvPr>
          <p:cNvSpPr/>
          <p:nvPr/>
        </p:nvSpPr>
        <p:spPr bwMode="auto">
          <a:xfrm>
            <a:off x="3550316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Integration Process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5333A3-3AD1-61E0-E193-F957DE7D5A5B}"/>
              </a:ext>
            </a:extLst>
          </p:cNvPr>
          <p:cNvSpPr/>
          <p:nvPr/>
        </p:nvSpPr>
        <p:spPr bwMode="auto">
          <a:xfrm>
            <a:off x="3550316" y="271232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Verification Process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D443E5-FD84-464C-4F91-F03DE14BA883}"/>
              </a:ext>
            </a:extLst>
          </p:cNvPr>
          <p:cNvSpPr/>
          <p:nvPr/>
        </p:nvSpPr>
        <p:spPr bwMode="auto">
          <a:xfrm>
            <a:off x="3550316" y="329103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Transition Process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4D8A4C-FD83-F0F7-F954-1EF20A636FF4}"/>
              </a:ext>
            </a:extLst>
          </p:cNvPr>
          <p:cNvSpPr/>
          <p:nvPr/>
        </p:nvSpPr>
        <p:spPr bwMode="auto">
          <a:xfrm>
            <a:off x="3550316" y="386975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Validation Process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88F816-CBF7-2B74-4ECA-A977BEFBD9E6}"/>
              </a:ext>
            </a:extLst>
          </p:cNvPr>
          <p:cNvSpPr/>
          <p:nvPr/>
        </p:nvSpPr>
        <p:spPr bwMode="auto">
          <a:xfrm>
            <a:off x="3550316" y="444847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Operation Process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B8B7AE-B7DD-875A-814E-24F86603B10F}"/>
              </a:ext>
            </a:extLst>
          </p:cNvPr>
          <p:cNvSpPr/>
          <p:nvPr/>
        </p:nvSpPr>
        <p:spPr bwMode="auto">
          <a:xfrm>
            <a:off x="3550316" y="502719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Maintenance Process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DE66C3-D3D0-AE1A-BC7A-1F640BB7958C}"/>
              </a:ext>
            </a:extLst>
          </p:cNvPr>
          <p:cNvSpPr/>
          <p:nvPr/>
        </p:nvSpPr>
        <p:spPr bwMode="auto">
          <a:xfrm>
            <a:off x="3550316" y="5605915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Disposal Process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4A6A865-25DD-030E-890B-DC8A0F8850C8}"/>
              </a:ext>
            </a:extLst>
          </p:cNvPr>
          <p:cNvSpPr/>
          <p:nvPr/>
        </p:nvSpPr>
        <p:spPr bwMode="auto">
          <a:xfrm>
            <a:off x="5362413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Project Planning Process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AA9603-A4DF-0BB8-8DF8-DEC945E3845D}"/>
              </a:ext>
            </a:extLst>
          </p:cNvPr>
          <p:cNvSpPr/>
          <p:nvPr/>
        </p:nvSpPr>
        <p:spPr bwMode="auto">
          <a:xfrm>
            <a:off x="5362413" y="271232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Project Assessment &amp; Control Process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AF3255-5340-390B-22F7-030BFFAC705B}"/>
              </a:ext>
            </a:extLst>
          </p:cNvPr>
          <p:cNvSpPr/>
          <p:nvPr/>
        </p:nvSpPr>
        <p:spPr bwMode="auto">
          <a:xfrm>
            <a:off x="5362413" y="329103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Decision Management Process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703EBE-A25E-1772-0DFF-FBBB99ECA65E}"/>
              </a:ext>
            </a:extLst>
          </p:cNvPr>
          <p:cNvSpPr/>
          <p:nvPr/>
        </p:nvSpPr>
        <p:spPr bwMode="auto">
          <a:xfrm>
            <a:off x="5362413" y="386975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Risk Management Process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987BCA-609C-C4B4-056A-04B03409B1DC}"/>
              </a:ext>
            </a:extLst>
          </p:cNvPr>
          <p:cNvSpPr/>
          <p:nvPr/>
        </p:nvSpPr>
        <p:spPr bwMode="auto">
          <a:xfrm>
            <a:off x="5362413" y="444847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Configuration Management Process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F626D7-8DBB-C0C7-DDAC-F89DDEDC8F45}"/>
              </a:ext>
            </a:extLst>
          </p:cNvPr>
          <p:cNvSpPr/>
          <p:nvPr/>
        </p:nvSpPr>
        <p:spPr bwMode="auto">
          <a:xfrm>
            <a:off x="5362413" y="502719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Information Management Process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5D03367-6BF7-45DE-4589-9CD17C9DB0A2}"/>
              </a:ext>
            </a:extLst>
          </p:cNvPr>
          <p:cNvSpPr/>
          <p:nvPr/>
        </p:nvSpPr>
        <p:spPr bwMode="auto">
          <a:xfrm>
            <a:off x="5362413" y="5605915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Measurement Process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317DF7-38CD-D7DD-5042-5D61AEB711C6}"/>
              </a:ext>
            </a:extLst>
          </p:cNvPr>
          <p:cNvSpPr/>
          <p:nvPr/>
        </p:nvSpPr>
        <p:spPr bwMode="auto">
          <a:xfrm>
            <a:off x="5362413" y="6161882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Quality Assurance Process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497E2A9-EFDB-89F4-0AD8-31FB8573514B}"/>
              </a:ext>
            </a:extLst>
          </p:cNvPr>
          <p:cNvSpPr/>
          <p:nvPr/>
        </p:nvSpPr>
        <p:spPr bwMode="auto">
          <a:xfrm>
            <a:off x="9165106" y="213306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Life Cycle Model Management Process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5FAFF5-6B61-A8BA-6137-B61DD333FC8E}"/>
              </a:ext>
            </a:extLst>
          </p:cNvPr>
          <p:cNvSpPr/>
          <p:nvPr/>
        </p:nvSpPr>
        <p:spPr bwMode="auto">
          <a:xfrm>
            <a:off x="9165106" y="271178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Infrastructure Management Process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4E4522-9042-DBE6-F493-41D5E43C3D4A}"/>
              </a:ext>
            </a:extLst>
          </p:cNvPr>
          <p:cNvSpPr/>
          <p:nvPr/>
        </p:nvSpPr>
        <p:spPr bwMode="auto">
          <a:xfrm>
            <a:off x="9165106" y="329049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Portfolio Management Process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048EE84-35FE-E822-412E-B712A075E6E4}"/>
              </a:ext>
            </a:extLst>
          </p:cNvPr>
          <p:cNvSpPr/>
          <p:nvPr/>
        </p:nvSpPr>
        <p:spPr bwMode="auto">
          <a:xfrm>
            <a:off x="9165106" y="386921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Human Resource Management Process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6F4B38-17CC-4A1E-B468-E35675622FA6}"/>
              </a:ext>
            </a:extLst>
          </p:cNvPr>
          <p:cNvSpPr/>
          <p:nvPr/>
        </p:nvSpPr>
        <p:spPr bwMode="auto">
          <a:xfrm>
            <a:off x="9165106" y="444793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Quality Management Process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A49BC5-9DD2-A652-35E4-C40CAE228E6C}"/>
              </a:ext>
            </a:extLst>
          </p:cNvPr>
          <p:cNvSpPr/>
          <p:nvPr/>
        </p:nvSpPr>
        <p:spPr bwMode="auto">
          <a:xfrm>
            <a:off x="9165106" y="502665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Knowledge Management Process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34AAA9-A61A-5857-C232-4E71D5582122}"/>
              </a:ext>
            </a:extLst>
          </p:cNvPr>
          <p:cNvSpPr/>
          <p:nvPr/>
        </p:nvSpPr>
        <p:spPr bwMode="auto">
          <a:xfrm>
            <a:off x="7297685" y="213306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Acquisition Process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CC68B3C-D253-922D-28C4-DC21E9BB280F}"/>
              </a:ext>
            </a:extLst>
          </p:cNvPr>
          <p:cNvSpPr/>
          <p:nvPr/>
        </p:nvSpPr>
        <p:spPr bwMode="auto">
          <a:xfrm>
            <a:off x="7297685" y="271178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Supply Process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83CD70-A970-B97F-2EB1-F9FB4B02F42E}"/>
              </a:ext>
            </a:extLst>
          </p:cNvPr>
          <p:cNvSpPr txBox="1"/>
          <p:nvPr/>
        </p:nvSpPr>
        <p:spPr>
          <a:xfrm>
            <a:off x="8462473" y="6161882"/>
            <a:ext cx="1624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31 processes!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1026FC-B025-4738-C6AA-B18849C339A7}"/>
              </a:ext>
            </a:extLst>
          </p:cNvPr>
          <p:cNvSpPr/>
          <p:nvPr/>
        </p:nvSpPr>
        <p:spPr bwMode="auto">
          <a:xfrm>
            <a:off x="7178688" y="3534072"/>
            <a:ext cx="1753644" cy="12316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Tailoring Processes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26A3379-D859-D083-748B-B870245DBD7E}"/>
              </a:ext>
            </a:extLst>
          </p:cNvPr>
          <p:cNvSpPr/>
          <p:nvPr/>
        </p:nvSpPr>
        <p:spPr bwMode="auto">
          <a:xfrm>
            <a:off x="7297685" y="4181533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Tailoring Process</a:t>
            </a:r>
          </a:p>
        </p:txBody>
      </p:sp>
    </p:spTree>
    <p:extLst>
      <p:ext uri="{BB962C8B-B14F-4D97-AF65-F5344CB8AC3E}">
        <p14:creationId xmlns:p14="http://schemas.microsoft.com/office/powerpoint/2010/main" val="4053997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3C18121-34B5-EA79-28AC-C0D09E6AC8A2}"/>
              </a:ext>
            </a:extLst>
          </p:cNvPr>
          <p:cNvSpPr/>
          <p:nvPr/>
        </p:nvSpPr>
        <p:spPr bwMode="auto">
          <a:xfrm>
            <a:off x="5267427" y="1485600"/>
            <a:ext cx="1752600" cy="527166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Technical Management Processes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3538AB5-92EA-4808-E4CC-6500E94E69B6}"/>
              </a:ext>
            </a:extLst>
          </p:cNvPr>
          <p:cNvSpPr/>
          <p:nvPr/>
        </p:nvSpPr>
        <p:spPr bwMode="auto">
          <a:xfrm>
            <a:off x="7178688" y="1485600"/>
            <a:ext cx="1753644" cy="189607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Agreement Processes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D85DF7-65C2-4358-DEE4-64042C1C6628}"/>
              </a:ext>
            </a:extLst>
          </p:cNvPr>
          <p:cNvSpPr/>
          <p:nvPr/>
        </p:nvSpPr>
        <p:spPr bwMode="auto">
          <a:xfrm>
            <a:off x="9051329" y="1483794"/>
            <a:ext cx="1743202" cy="420412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Organizational Project- Enabling Processes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61B3B08-3F24-F673-1472-7AAE222F8FE9}"/>
              </a:ext>
            </a:extLst>
          </p:cNvPr>
          <p:cNvSpPr/>
          <p:nvPr/>
        </p:nvSpPr>
        <p:spPr bwMode="auto">
          <a:xfrm>
            <a:off x="1731954" y="1499253"/>
            <a:ext cx="3442568" cy="48520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t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Technical Processes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619CD1C-607A-E981-C986-4F4E0996C42B}"/>
              </a:ext>
            </a:extLst>
          </p:cNvPr>
          <p:cNvSpPr/>
          <p:nvPr/>
        </p:nvSpPr>
        <p:spPr bwMode="auto">
          <a:xfrm>
            <a:off x="1808154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Business or Mission Analysis Process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C53736-EECD-504C-C80A-8FE2ACA9E941}"/>
              </a:ext>
            </a:extLst>
          </p:cNvPr>
          <p:cNvSpPr/>
          <p:nvPr/>
        </p:nvSpPr>
        <p:spPr bwMode="auto">
          <a:xfrm>
            <a:off x="1808154" y="2716495"/>
            <a:ext cx="1524000" cy="544701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Stakeholder Needs &amp; Requirements Definition Process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E065C4-552D-741B-2CAF-A7BCB85675A1}"/>
              </a:ext>
            </a:extLst>
          </p:cNvPr>
          <p:cNvSpPr/>
          <p:nvPr/>
        </p:nvSpPr>
        <p:spPr bwMode="auto">
          <a:xfrm>
            <a:off x="1808154" y="338167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System Requirements Definition Process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CF655E-717B-9A42-5528-BD38DE42EC97}"/>
              </a:ext>
            </a:extLst>
          </p:cNvPr>
          <p:cNvSpPr/>
          <p:nvPr/>
        </p:nvSpPr>
        <p:spPr bwMode="auto">
          <a:xfrm>
            <a:off x="1808154" y="453218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Design Definition Process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0A8A751-C50D-DFC5-B851-A2E736C00465}"/>
              </a:ext>
            </a:extLst>
          </p:cNvPr>
          <p:cNvSpPr/>
          <p:nvPr/>
        </p:nvSpPr>
        <p:spPr bwMode="auto">
          <a:xfrm>
            <a:off x="1808154" y="395934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Architecture Definition Process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A2AB69-B26C-7DF8-25DA-5A4B7CF0E842}"/>
              </a:ext>
            </a:extLst>
          </p:cNvPr>
          <p:cNvSpPr/>
          <p:nvPr/>
        </p:nvSpPr>
        <p:spPr bwMode="auto">
          <a:xfrm>
            <a:off x="1808154" y="510502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System Analysis Process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5B42A4A-5487-43D5-3C48-CBBC4B2AC6B8}"/>
              </a:ext>
            </a:extLst>
          </p:cNvPr>
          <p:cNvSpPr/>
          <p:nvPr/>
        </p:nvSpPr>
        <p:spPr bwMode="auto">
          <a:xfrm>
            <a:off x="1808154" y="568792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Implementation Process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FB6F95A-C723-DABF-6439-672A5E0AC49D}"/>
              </a:ext>
            </a:extLst>
          </p:cNvPr>
          <p:cNvSpPr/>
          <p:nvPr/>
        </p:nvSpPr>
        <p:spPr bwMode="auto">
          <a:xfrm>
            <a:off x="3550316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Integration Process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4C26B0D-1CC2-E5F9-8C22-A8917F4D433A}"/>
              </a:ext>
            </a:extLst>
          </p:cNvPr>
          <p:cNvSpPr/>
          <p:nvPr/>
        </p:nvSpPr>
        <p:spPr bwMode="auto">
          <a:xfrm>
            <a:off x="3550316" y="271232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Verification Process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20D2E32-63FF-ADEF-F1C7-AF0E427437DF}"/>
              </a:ext>
            </a:extLst>
          </p:cNvPr>
          <p:cNvSpPr/>
          <p:nvPr/>
        </p:nvSpPr>
        <p:spPr bwMode="auto">
          <a:xfrm>
            <a:off x="3550316" y="329103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Transition Process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9246BE4-EDD3-A52E-4477-CCE77D145B97}"/>
              </a:ext>
            </a:extLst>
          </p:cNvPr>
          <p:cNvSpPr/>
          <p:nvPr/>
        </p:nvSpPr>
        <p:spPr bwMode="auto">
          <a:xfrm>
            <a:off x="3550316" y="386975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Validation Process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5CA15CE-5F8C-140F-2A4B-75CEC0232FCE}"/>
              </a:ext>
            </a:extLst>
          </p:cNvPr>
          <p:cNvSpPr/>
          <p:nvPr/>
        </p:nvSpPr>
        <p:spPr bwMode="auto">
          <a:xfrm>
            <a:off x="3550316" y="444847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Operation Process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4DCB9B6-9733-DA3D-8B1B-8EAC4BB4337D}"/>
              </a:ext>
            </a:extLst>
          </p:cNvPr>
          <p:cNvSpPr/>
          <p:nvPr/>
        </p:nvSpPr>
        <p:spPr bwMode="auto">
          <a:xfrm>
            <a:off x="3550316" y="502719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Maintenance Process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683F82B-1900-DC80-04FC-E25B6F9F9571}"/>
              </a:ext>
            </a:extLst>
          </p:cNvPr>
          <p:cNvSpPr/>
          <p:nvPr/>
        </p:nvSpPr>
        <p:spPr bwMode="auto">
          <a:xfrm>
            <a:off x="3550316" y="5605915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Disposal Process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F12F2E3-061F-B563-67BB-A512B9E44459}"/>
              </a:ext>
            </a:extLst>
          </p:cNvPr>
          <p:cNvSpPr/>
          <p:nvPr/>
        </p:nvSpPr>
        <p:spPr bwMode="auto">
          <a:xfrm>
            <a:off x="5362413" y="213360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Project Planning Process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00CF09A-8669-BF85-53F0-9AE3D7DE97F1}"/>
              </a:ext>
            </a:extLst>
          </p:cNvPr>
          <p:cNvSpPr/>
          <p:nvPr/>
        </p:nvSpPr>
        <p:spPr bwMode="auto">
          <a:xfrm>
            <a:off x="5362413" y="271232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Project Assessment &amp; Control Process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45870C9-9E76-EC85-CA54-159563BB58A2}"/>
              </a:ext>
            </a:extLst>
          </p:cNvPr>
          <p:cNvSpPr/>
          <p:nvPr/>
        </p:nvSpPr>
        <p:spPr bwMode="auto">
          <a:xfrm>
            <a:off x="5362413" y="329103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Decision Management Process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E3AEBD4-74C8-9820-D0BE-EB905AE4357A}"/>
              </a:ext>
            </a:extLst>
          </p:cNvPr>
          <p:cNvSpPr/>
          <p:nvPr/>
        </p:nvSpPr>
        <p:spPr bwMode="auto">
          <a:xfrm>
            <a:off x="5362413" y="386975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Risk Management Process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22E3793-A653-64CC-6767-B70C1A50306C}"/>
              </a:ext>
            </a:extLst>
          </p:cNvPr>
          <p:cNvSpPr/>
          <p:nvPr/>
        </p:nvSpPr>
        <p:spPr bwMode="auto">
          <a:xfrm>
            <a:off x="5362413" y="444847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Configuration Management Process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757ABCE-2D34-C7A9-48EC-1E1A267F09EB}"/>
              </a:ext>
            </a:extLst>
          </p:cNvPr>
          <p:cNvSpPr/>
          <p:nvPr/>
        </p:nvSpPr>
        <p:spPr bwMode="auto">
          <a:xfrm>
            <a:off x="5362413" y="502719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Information Management Process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2C38DE8-9602-A63B-B819-8BD9D7AAADC9}"/>
              </a:ext>
            </a:extLst>
          </p:cNvPr>
          <p:cNvSpPr/>
          <p:nvPr/>
        </p:nvSpPr>
        <p:spPr bwMode="auto">
          <a:xfrm>
            <a:off x="5362413" y="5605915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Measurement Process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65BD798-E3F8-B771-CC23-3BF547423B74}"/>
              </a:ext>
            </a:extLst>
          </p:cNvPr>
          <p:cNvSpPr/>
          <p:nvPr/>
        </p:nvSpPr>
        <p:spPr bwMode="auto">
          <a:xfrm>
            <a:off x="5362413" y="6161882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Quality Assurance Process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378E06F-14B3-9D3F-06FE-DF4D623D5204}"/>
              </a:ext>
            </a:extLst>
          </p:cNvPr>
          <p:cNvSpPr/>
          <p:nvPr/>
        </p:nvSpPr>
        <p:spPr bwMode="auto">
          <a:xfrm>
            <a:off x="9165106" y="213306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Life Cycle Model Management Process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0BEFE75-5665-AA2C-5827-02AC2C7EEF74}"/>
              </a:ext>
            </a:extLst>
          </p:cNvPr>
          <p:cNvSpPr/>
          <p:nvPr/>
        </p:nvSpPr>
        <p:spPr bwMode="auto">
          <a:xfrm>
            <a:off x="9165106" y="271178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Infrastructure Management Process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4B6EDE0-2A02-6005-914B-B5CD34D62A24}"/>
              </a:ext>
            </a:extLst>
          </p:cNvPr>
          <p:cNvSpPr/>
          <p:nvPr/>
        </p:nvSpPr>
        <p:spPr bwMode="auto">
          <a:xfrm>
            <a:off x="9165106" y="3290499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Portfolio Management Process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2C94813-55F3-A7E3-A889-D10EA8DF5AED}"/>
              </a:ext>
            </a:extLst>
          </p:cNvPr>
          <p:cNvSpPr/>
          <p:nvPr/>
        </p:nvSpPr>
        <p:spPr bwMode="auto">
          <a:xfrm>
            <a:off x="9165106" y="3869218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Human Resource Management Process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1938C1E-27FC-12D2-816B-1CB2FDA61E1F}"/>
              </a:ext>
            </a:extLst>
          </p:cNvPr>
          <p:cNvSpPr/>
          <p:nvPr/>
        </p:nvSpPr>
        <p:spPr bwMode="auto">
          <a:xfrm>
            <a:off x="9165106" y="4447937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Quality Management Process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614421D-D9CC-F1F8-47E9-484466C809CA}"/>
              </a:ext>
            </a:extLst>
          </p:cNvPr>
          <p:cNvSpPr/>
          <p:nvPr/>
        </p:nvSpPr>
        <p:spPr bwMode="auto">
          <a:xfrm>
            <a:off x="9165106" y="5026656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Knowledge Management Process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44C402C-6572-99EB-29E0-B6F0E42193F6}"/>
              </a:ext>
            </a:extLst>
          </p:cNvPr>
          <p:cNvSpPr/>
          <p:nvPr/>
        </p:nvSpPr>
        <p:spPr bwMode="auto">
          <a:xfrm>
            <a:off x="7297685" y="2133061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Acquisition Process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456B34F-D66B-CA5C-A969-3658B3393408}"/>
              </a:ext>
            </a:extLst>
          </p:cNvPr>
          <p:cNvSpPr/>
          <p:nvPr/>
        </p:nvSpPr>
        <p:spPr bwMode="auto">
          <a:xfrm>
            <a:off x="7297685" y="2711780"/>
            <a:ext cx="1524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6699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Supply Process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5F4C93-7401-1AF2-18DE-54891765D58D}"/>
              </a:ext>
            </a:extLst>
          </p:cNvPr>
          <p:cNvSpPr/>
          <p:nvPr/>
        </p:nvSpPr>
        <p:spPr>
          <a:xfrm>
            <a:off x="1635071" y="1481697"/>
            <a:ext cx="9213743" cy="494025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273547-20FF-E34F-05BC-66B54CE885AA}"/>
              </a:ext>
            </a:extLst>
          </p:cNvPr>
          <p:cNvSpPr/>
          <p:nvPr/>
        </p:nvSpPr>
        <p:spPr bwMode="auto">
          <a:xfrm>
            <a:off x="1807365" y="2724700"/>
            <a:ext cx="1524000" cy="54470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Stakeholder Needs &amp; Requirements Definition Process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5032E-C1D2-BC8A-C495-F9EE245CFAE7}"/>
              </a:ext>
            </a:extLst>
          </p:cNvPr>
          <p:cNvSpPr/>
          <p:nvPr/>
        </p:nvSpPr>
        <p:spPr>
          <a:xfrm>
            <a:off x="5174522" y="6436519"/>
            <a:ext cx="1846294" cy="36512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5DEF8C35-64D4-9DE5-0F96-C429BA2F5A42}"/>
              </a:ext>
            </a:extLst>
          </p:cNvPr>
          <p:cNvSpPr/>
          <p:nvPr/>
        </p:nvSpPr>
        <p:spPr bwMode="auto">
          <a:xfrm>
            <a:off x="3429000" y="1574855"/>
            <a:ext cx="2514600" cy="464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45720" tIns="41025" rIns="45720" bIns="41025" rtlCol="0" anchor="ctr"/>
          <a:lstStyle/>
          <a:p>
            <a:pPr marL="173038" indent="-173038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Source documents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Project constraints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Major stakeholder identification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Preliminary life-cycle concepts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Problem or opportunity statement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Business requirements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Alternative solution classes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Preliminary validation criteria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Validated requirements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Preliminary MOE needs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Preliminary MOE data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Business requirements traceability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Stakeholder needs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System requirements traceability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1" name="Rectangle: Top Corners Rounded 80">
            <a:extLst>
              <a:ext uri="{FF2B5EF4-FFF2-40B4-BE49-F238E27FC236}">
                <a16:creationId xmlns:a16="http://schemas.microsoft.com/office/drawing/2014/main" id="{143961BB-853A-5C6F-3BA5-61C51F08E2B4}"/>
              </a:ext>
            </a:extLst>
          </p:cNvPr>
          <p:cNvSpPr/>
          <p:nvPr/>
        </p:nvSpPr>
        <p:spPr bwMode="auto">
          <a:xfrm>
            <a:off x="3429000" y="1574855"/>
            <a:ext cx="2514600" cy="4572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Inputs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57E6B29B-EF48-088F-0DE4-1DDA066C1F4D}"/>
              </a:ext>
            </a:extLst>
          </p:cNvPr>
          <p:cNvSpPr/>
          <p:nvPr/>
        </p:nvSpPr>
        <p:spPr bwMode="auto">
          <a:xfrm>
            <a:off x="6172200" y="1574855"/>
            <a:ext cx="3200400" cy="464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45720" tIns="41025" rIns="45720" bIns="41025" rtlCol="0" anchor="ctr"/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Prepare for stakeholder needs and requirements definition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Define stakeholder needs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Develop the operational concept and other life cycle concepts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Transform stakeholder needs into stakeholder requirements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Analyze stakeholder requirements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Manage the stakeholder needs and requirements definition</a:t>
            </a:r>
          </a:p>
        </p:txBody>
      </p:sp>
      <p:sp>
        <p:nvSpPr>
          <p:cNvPr id="83" name="Rectangle: Top Corners Rounded 82">
            <a:extLst>
              <a:ext uri="{FF2B5EF4-FFF2-40B4-BE49-F238E27FC236}">
                <a16:creationId xmlns:a16="http://schemas.microsoft.com/office/drawing/2014/main" id="{4B740154-29ED-FBCB-C1B7-C106A69ACE17}"/>
              </a:ext>
            </a:extLst>
          </p:cNvPr>
          <p:cNvSpPr/>
          <p:nvPr/>
        </p:nvSpPr>
        <p:spPr bwMode="auto">
          <a:xfrm>
            <a:off x="6172200" y="1574855"/>
            <a:ext cx="3200400" cy="4572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Activities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DA93819F-AEA9-0BC7-9308-C8C52ABB727F}"/>
              </a:ext>
            </a:extLst>
          </p:cNvPr>
          <p:cNvSpPr/>
          <p:nvPr/>
        </p:nvSpPr>
        <p:spPr bwMode="auto">
          <a:xfrm>
            <a:off x="9601200" y="1574855"/>
            <a:ext cx="2514600" cy="4648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45720" tIns="41025" rIns="45720" bIns="41025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Stakeholder needs and requirements definition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Life-cycle concepts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System function identification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Stakeholder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Validation criteria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MOE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MOE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Stakeholder requirements traceability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Initial RVTM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Stakeholders needs and requirements definition record</a:t>
            </a:r>
          </a:p>
        </p:txBody>
      </p:sp>
      <p:sp>
        <p:nvSpPr>
          <p:cNvPr id="85" name="Rectangle: Top Corners Rounded 84">
            <a:extLst>
              <a:ext uri="{FF2B5EF4-FFF2-40B4-BE49-F238E27FC236}">
                <a16:creationId xmlns:a16="http://schemas.microsoft.com/office/drawing/2014/main" id="{84C03B1E-D8C7-D689-B536-1AECB9569931}"/>
              </a:ext>
            </a:extLst>
          </p:cNvPr>
          <p:cNvSpPr/>
          <p:nvPr/>
        </p:nvSpPr>
        <p:spPr bwMode="auto">
          <a:xfrm>
            <a:off x="9601200" y="1574855"/>
            <a:ext cx="2514600" cy="45720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1"/>
            <a:tileRect/>
          </a:gradFill>
          <a:ln w="19050" algn="ctr">
            <a:solidFill>
              <a:srgbClr val="800000"/>
            </a:solidFill>
            <a:round/>
            <a:headEnd/>
            <a:tailEnd/>
          </a:ln>
        </p:spPr>
        <p:txBody>
          <a:bodyPr lIns="82048" tIns="41025" rIns="82048" bIns="41025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202922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5179C-D64D-24BE-668A-55A4C49BDA42}"/>
              </a:ext>
            </a:extLst>
          </p:cNvPr>
          <p:cNvSpPr txBox="1"/>
          <p:nvPr/>
        </p:nvSpPr>
        <p:spPr>
          <a:xfrm>
            <a:off x="852407" y="2255003"/>
            <a:ext cx="60351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/>
              <a:t>Systems Engineering Handbook Scope</a:t>
            </a:r>
          </a:p>
          <a:p>
            <a:pPr marL="342900" indent="-342900">
              <a:buAutoNum type="arabicPeriod"/>
            </a:pPr>
            <a:r>
              <a:rPr lang="en-US" dirty="0"/>
              <a:t>Systems Engineering Overview</a:t>
            </a:r>
          </a:p>
          <a:p>
            <a:pPr marL="342900" indent="-342900">
              <a:buAutoNum type="arabicPeriod"/>
            </a:pPr>
            <a:r>
              <a:rPr lang="en-US" dirty="0"/>
              <a:t>Generic Life Cycle Stages</a:t>
            </a:r>
          </a:p>
          <a:p>
            <a:pPr marL="342900" indent="-342900">
              <a:buAutoNum type="arabicPeriod"/>
            </a:pPr>
            <a:r>
              <a:rPr lang="en-US" dirty="0"/>
              <a:t>Technical Processes</a:t>
            </a:r>
          </a:p>
          <a:p>
            <a:pPr marL="342900" indent="-342900">
              <a:buAutoNum type="arabicPeriod"/>
            </a:pPr>
            <a:r>
              <a:rPr lang="en-US" dirty="0"/>
              <a:t>Technical Management Processes</a:t>
            </a:r>
          </a:p>
          <a:p>
            <a:pPr marL="342900" indent="-342900">
              <a:buAutoNum type="arabicPeriod"/>
            </a:pPr>
            <a:r>
              <a:rPr lang="en-US" dirty="0"/>
              <a:t>Agreement Processes</a:t>
            </a:r>
          </a:p>
          <a:p>
            <a:pPr marL="342900" indent="-342900">
              <a:buAutoNum type="arabicPeriod"/>
            </a:pPr>
            <a:r>
              <a:rPr lang="en-US" dirty="0"/>
              <a:t>Organizational Project-Enabling Processes</a:t>
            </a:r>
          </a:p>
          <a:p>
            <a:pPr marL="342900" indent="-342900">
              <a:buAutoNum type="arabicPeriod"/>
            </a:pPr>
            <a:r>
              <a:rPr lang="en-US" dirty="0"/>
              <a:t>Tailoring Processes and Application of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Cross-Cutting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Specialty Engineering Activities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0E7B5B-137D-7B1F-BC93-87575034879D}"/>
              </a:ext>
            </a:extLst>
          </p:cNvPr>
          <p:cNvSpPr/>
          <p:nvPr/>
        </p:nvSpPr>
        <p:spPr>
          <a:xfrm>
            <a:off x="751668" y="4479011"/>
            <a:ext cx="6532535" cy="30996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F28BC0-0818-6F13-A2CA-100AB2F0406B}"/>
              </a:ext>
            </a:extLst>
          </p:cNvPr>
          <p:cNvSpPr txBox="1"/>
          <p:nvPr/>
        </p:nvSpPr>
        <p:spPr>
          <a:xfrm>
            <a:off x="8074418" y="2749184"/>
            <a:ext cx="36157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Modeling &amp; 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MBSE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Functions-Based 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Object Oriented 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Prototyping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Interface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Integrated Product and Process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Lean 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Agile SE</a:t>
            </a:r>
          </a:p>
        </p:txBody>
      </p:sp>
    </p:spTree>
    <p:extLst>
      <p:ext uri="{BB962C8B-B14F-4D97-AF65-F5344CB8AC3E}">
        <p14:creationId xmlns:p14="http://schemas.microsoft.com/office/powerpoint/2010/main" val="249795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INCOSE Systems Engineering Handbook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5179C-D64D-24BE-668A-55A4C49BDA42}"/>
              </a:ext>
            </a:extLst>
          </p:cNvPr>
          <p:cNvSpPr txBox="1"/>
          <p:nvPr/>
        </p:nvSpPr>
        <p:spPr>
          <a:xfrm>
            <a:off x="852407" y="2255003"/>
            <a:ext cx="60351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/>
              <a:t>Systems Engineering Handbook Scope</a:t>
            </a:r>
          </a:p>
          <a:p>
            <a:pPr marL="342900" indent="-342900">
              <a:buAutoNum type="arabicPeriod"/>
            </a:pPr>
            <a:r>
              <a:rPr lang="en-US" dirty="0"/>
              <a:t>Systems Engineering Overview</a:t>
            </a:r>
          </a:p>
          <a:p>
            <a:pPr marL="342900" indent="-342900">
              <a:buAutoNum type="arabicPeriod"/>
            </a:pPr>
            <a:r>
              <a:rPr lang="en-US" dirty="0"/>
              <a:t>Generic Life Cycle Stages</a:t>
            </a:r>
          </a:p>
          <a:p>
            <a:pPr marL="342900" indent="-342900">
              <a:buAutoNum type="arabicPeriod"/>
            </a:pPr>
            <a:r>
              <a:rPr lang="en-US" dirty="0"/>
              <a:t>Technical Processes</a:t>
            </a:r>
          </a:p>
          <a:p>
            <a:pPr marL="342900" indent="-342900">
              <a:buAutoNum type="arabicPeriod"/>
            </a:pPr>
            <a:r>
              <a:rPr lang="en-US" dirty="0"/>
              <a:t>Technical Management Processes</a:t>
            </a:r>
          </a:p>
          <a:p>
            <a:pPr marL="342900" indent="-342900">
              <a:buAutoNum type="arabicPeriod"/>
            </a:pPr>
            <a:r>
              <a:rPr lang="en-US" dirty="0"/>
              <a:t>Agreement Processes</a:t>
            </a:r>
          </a:p>
          <a:p>
            <a:pPr marL="342900" indent="-342900">
              <a:buAutoNum type="arabicPeriod"/>
            </a:pPr>
            <a:r>
              <a:rPr lang="en-US" dirty="0"/>
              <a:t>Organizational Project-Enabling Processes</a:t>
            </a:r>
          </a:p>
          <a:p>
            <a:pPr marL="342900" indent="-342900">
              <a:buAutoNum type="arabicPeriod"/>
            </a:pPr>
            <a:r>
              <a:rPr lang="en-US" dirty="0"/>
              <a:t>Tailoring Processes and Application of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Cross-Cutting Systems Engineering</a:t>
            </a:r>
          </a:p>
          <a:p>
            <a:pPr marL="342900" indent="-342900">
              <a:buAutoNum type="arabicPeriod"/>
            </a:pPr>
            <a:r>
              <a:rPr lang="en-US" dirty="0"/>
              <a:t>Specialty Engineering Activities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0E7B5B-137D-7B1F-BC93-87575034879D}"/>
              </a:ext>
            </a:extLst>
          </p:cNvPr>
          <p:cNvSpPr/>
          <p:nvPr/>
        </p:nvSpPr>
        <p:spPr>
          <a:xfrm>
            <a:off x="751668" y="4757445"/>
            <a:ext cx="6532535" cy="30996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F28BC0-0818-6F13-A2CA-100AB2F0406B}"/>
              </a:ext>
            </a:extLst>
          </p:cNvPr>
          <p:cNvSpPr txBox="1"/>
          <p:nvPr/>
        </p:nvSpPr>
        <p:spPr>
          <a:xfrm>
            <a:off x="8074418" y="1680906"/>
            <a:ext cx="41175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Affordability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Electromagnetic Compatibility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Environmental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Interoperability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Logistics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Manufacturing &amp; Producibility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Mass Properties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Reliability, Availability, &amp; Maintainability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Resilience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System Safety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System Security Engineering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Usability / Human Systems Integr.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99"/>
                </a:solidFill>
              </a:rPr>
              <a:t>Value Engineering</a:t>
            </a:r>
          </a:p>
        </p:txBody>
      </p:sp>
    </p:spTree>
    <p:extLst>
      <p:ext uri="{BB962C8B-B14F-4D97-AF65-F5344CB8AC3E}">
        <p14:creationId xmlns:p14="http://schemas.microsoft.com/office/powerpoint/2010/main" val="404985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79FFC81B-64C5-2C56-67F3-9F06B98FD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4950" y="6326483"/>
            <a:ext cx="2743200" cy="365125"/>
          </a:xfrm>
        </p:spPr>
        <p:txBody>
          <a:bodyPr/>
          <a:lstStyle/>
          <a:p>
            <a:fld id="{0A41724D-AC68-E844-9254-CBB0734E74A2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1955A-D0C1-C370-9905-A71F294C738B}"/>
              </a:ext>
            </a:extLst>
          </p:cNvPr>
          <p:cNvSpPr txBox="1"/>
          <p:nvPr/>
        </p:nvSpPr>
        <p:spPr>
          <a:xfrm>
            <a:off x="1412323" y="2516694"/>
            <a:ext cx="96973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Academic Courses (e.g., UMBC &amp; UMGC)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Training Courses (e.g., SE Scholar, </a:t>
            </a:r>
            <a:r>
              <a:rPr lang="en-US" sz="2800" dirty="0">
                <a:hlinkClick r:id="rId2"/>
              </a:rPr>
              <a:t>https://se-scholar.com/</a:t>
            </a:r>
            <a:r>
              <a:rPr lang="en-US" sz="32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Study Groups</a:t>
            </a:r>
          </a:p>
        </p:txBody>
      </p:sp>
    </p:spTree>
    <p:extLst>
      <p:ext uri="{BB962C8B-B14F-4D97-AF65-F5344CB8AC3E}">
        <p14:creationId xmlns:p14="http://schemas.microsoft.com/office/powerpoint/2010/main" val="351293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49CBD01A-03BE-6741-8887-84F53DA99A92}" vid="{AA45A5CC-F469-1D41-B86C-24B64DDAD0B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60C7C6182BF842B2C45FBDBF328783" ma:contentTypeVersion="27" ma:contentTypeDescription="Create a new document." ma:contentTypeScope="" ma:versionID="d5ab1e4dc7ce6b7a576f0f6fd109fe65">
  <xsd:schema xmlns:xsd="http://www.w3.org/2001/XMLSchema" xmlns:xs="http://www.w3.org/2001/XMLSchema" xmlns:p="http://schemas.microsoft.com/office/2006/metadata/properties" xmlns:ns2="07d0ccec-aae8-4814-a6d3-0c68dd73da2d" xmlns:ns3="9faeb335-af12-4888-a1e3-d4a8639b6f5f" xmlns:ns4="c4350312-9962-4734-8b89-bc083b93d4ff" targetNamespace="http://schemas.microsoft.com/office/2006/metadata/properties" ma:root="true" ma:fieldsID="a49b913f31c5b6409837dd15a19ae47f" ns2:_="" ns3:_="" ns4:_="">
    <xsd:import namespace="07d0ccec-aae8-4814-a6d3-0c68dd73da2d"/>
    <xsd:import namespace="9faeb335-af12-4888-a1e3-d4a8639b6f5f"/>
    <xsd:import namespace="c4350312-9962-4734-8b89-bc083b93d4ff"/>
    <xsd:element name="properties">
      <xsd:complexType>
        <xsd:sequence>
          <xsd:element name="documentManagement">
            <xsd:complexType>
              <xsd:all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3:Author_x0028_s_x0029_"/>
                <xsd:element ref="ns3:Descriptive_x0020_Title"/>
                <xsd:element ref="ns3:Keywords0" minOccurs="0"/>
                <xsd:element ref="ns3:Publication_x0020_Date" minOccurs="0"/>
                <xsd:element ref="ns3:Short_x0020_Description"/>
                <xsd:element ref="ns3:Term"/>
                <xsd:element ref="ns2:fc73f2c3713f415c9afd0faf07c59adc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10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11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5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7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25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eb335-af12-4888-a1e3-d4a8639b6f5f" elementFormDefault="qualified">
    <xsd:import namespace="http://schemas.microsoft.com/office/2006/documentManagement/types"/>
    <xsd:import namespace="http://schemas.microsoft.com/office/infopath/2007/PartnerControls"/>
    <xsd:element name="Author_x0028_s_x0029_" ma:index="19" ma:displayName="Author(s)" ma:description="Enter the individual's name (Jane Doe), the group's name (Measurement Working Group), or N/A" ma:internalName="Author_x0028_s_x0029_0" ma:readOnly="false">
      <xsd:simpleType>
        <xsd:restriction base="dms:Text">
          <xsd:maxLength value="255"/>
        </xsd:restriction>
      </xsd:simpleType>
    </xsd:element>
    <xsd:element name="Descriptive_x0020_Title" ma:index="20" ma:displayName="Descriptive Title" ma:description="e.g. Metrics Primer v 1.0" ma:internalName="Descriptive_x0020_Title0" ma:readOnly="false">
      <xsd:simpleType>
        <xsd:restriction base="dms:Text">
          <xsd:maxLength value="255"/>
        </xsd:restriction>
      </xsd:simpleType>
    </xsd:element>
    <xsd:element name="Keywords0" ma:index="21" nillable="true" ma:displayName="Keywords" ma:description="e.g. metrics measurement primer" ma:internalName="Keywords00" ma:readOnly="false">
      <xsd:simpleType>
        <xsd:restriction base="dms:Text">
          <xsd:maxLength value="255"/>
        </xsd:restriction>
      </xsd:simpleType>
    </xsd:element>
    <xsd:element name="Publication_x0020_Date" ma:index="22" nillable="true" ma:displayName="Publication Date" ma:default="[today]" ma:format="DateOnly" ma:internalName="Publication_x0020_Date0" ma:readOnly="false">
      <xsd:simpleType>
        <xsd:restriction base="dms:DateTime"/>
      </xsd:simpleType>
    </xsd:element>
    <xsd:element name="Short_x0020_Description" ma:index="23" ma:displayName="Short Description" ma:description="e.g. The Metrics Primer defines the basic concepts behind measurement and provides the background knowledge needed to prepare you to set up a measurement program." ma:internalName="Short_x0020_Description0" ma:readOnly="false">
      <xsd:simpleType>
        <xsd:restriction base="dms:Note">
          <xsd:maxLength value="255"/>
        </xsd:restriction>
      </xsd:simpleType>
    </xsd:element>
    <xsd:element name="Term" ma:index="24" ma:displayName="Term" ma:internalName="Term0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50312-9962-4734-8b89-bc083b93d4ff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Keywords0 xmlns="9faeb335-af12-4888-a1e3-d4a8639b6f5f" xsi:nil="true"/>
    <Author_x0028_s_x0029_ xmlns="9faeb335-af12-4888-a1e3-d4a8639b6f5f">Paul Martin</Author_x0028_s_x0029_>
    <Short_x0020_Description xmlns="9faeb335-af12-4888-a1e3-d4a8639b6f5f">INCOSE Chesapeake Chapter Powerpoint Template </Short_x0020_Description>
    <Term xmlns="9faeb335-af12-4888-a1e3-d4a8639b6f5f">INCOSE Chesapeake Chapter Powerpoint Template </Term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Descriptive_x0020_Title xmlns="9faeb335-af12-4888-a1e3-d4a8639b6f5f">INCOSE Chesapeake Chapter Powerpoint Template </Descriptive_x0020_Title>
    <incoseDistribution xmlns="07d0ccec-aae8-4814-a6d3-0c68dd73da2d" xsi:nil="true"/>
    <Publication_x0020_Date xmlns="9faeb335-af12-4888-a1e3-d4a8639b6f5f">2019-04-27T07:00:00+00:00</Publication_x0020_Date>
    <TaxCatchAll xmlns="07d0ccec-aae8-4814-a6d3-0c68dd73da2d">
      <Value>45</Value>
    </TaxCatchAll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Props1.xml><?xml version="1.0" encoding="utf-8"?>
<ds:datastoreItem xmlns:ds="http://schemas.openxmlformats.org/officeDocument/2006/customXml" ds:itemID="{71A22276-2DC8-4B81-9E89-C10871C3C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07E4E9-2DC1-4A53-BCF3-783A4FC47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0ccec-aae8-4814-a6d3-0c68dd73da2d"/>
    <ds:schemaRef ds:uri="9faeb335-af12-4888-a1e3-d4a8639b6f5f"/>
    <ds:schemaRef ds:uri="c4350312-9962-4734-8b89-bc083b93d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9CE24F-07C4-45AA-A989-ED4392E6447F}">
  <ds:schemaRefs>
    <ds:schemaRef ds:uri="http://schemas.openxmlformats.org/package/2006/metadata/core-properties"/>
    <ds:schemaRef ds:uri="07d0ccec-aae8-4814-a6d3-0c68dd73da2d"/>
    <ds:schemaRef ds:uri="http://www.w3.org/XML/1998/namespace"/>
    <ds:schemaRef ds:uri="http://purl.org/dc/terms/"/>
    <ds:schemaRef ds:uri="http://schemas.microsoft.com/office/2006/documentManagement/types"/>
    <ds:schemaRef ds:uri="9faeb335-af12-4888-a1e3-d4a8639b6f5f"/>
    <ds:schemaRef ds:uri="http://purl.org/dc/elements/1.1/"/>
    <ds:schemaRef ds:uri="http://schemas.microsoft.com/office/infopath/2007/PartnerControls"/>
    <ds:schemaRef ds:uri="c4350312-9962-4734-8b89-bc083b93d4f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15484</TotalTime>
  <Words>614</Words>
  <Application>Microsoft Office PowerPoint</Application>
  <PresentationFormat>Widescreen</PresentationFormat>
  <Paragraphs>194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</vt:lpstr>
      <vt:lpstr>Century Gothic</vt:lpstr>
      <vt:lpstr>Courier New</vt:lpstr>
      <vt:lpstr>Optima</vt:lpstr>
      <vt:lpstr>Segoe Print</vt:lpstr>
      <vt:lpstr>Wingdings</vt:lpstr>
      <vt:lpstr>Office Theme</vt:lpstr>
      <vt:lpstr>Custom Design</vt:lpstr>
      <vt:lpstr>INCOSE Chesapeake Chapter Webinar  Understanding INCOSE SEP Certification Part 3 June 24, 2023</vt:lpstr>
      <vt:lpstr>The SEP Knowledge Exam</vt:lpstr>
      <vt:lpstr>INCOSE Systems Engineering Handbook</vt:lpstr>
      <vt:lpstr>INCOSE Systems Engineering Handbook</vt:lpstr>
      <vt:lpstr>INCOSE Systems Engineering Handbook</vt:lpstr>
      <vt:lpstr>INCOSE Systems Engineering Handbook</vt:lpstr>
      <vt:lpstr>INCOSE Systems Engineering Handbook</vt:lpstr>
      <vt:lpstr>INCOSE Systems Engineering Handbook</vt:lpstr>
      <vt:lpstr>Recommendation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Evans</dc:creator>
  <cp:lastModifiedBy>Steven Biemer</cp:lastModifiedBy>
  <cp:revision>318</cp:revision>
  <dcterms:created xsi:type="dcterms:W3CDTF">2020-02-12T20:04:07Z</dcterms:created>
  <dcterms:modified xsi:type="dcterms:W3CDTF">2023-06-19T22:20:03Z</dcterms:modified>
</cp:coreProperties>
</file>